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1" r:id="rId4"/>
    <p:sldId id="263" r:id="rId5"/>
    <p:sldId id="265" r:id="rId6"/>
    <p:sldId id="267" r:id="rId7"/>
    <p:sldId id="26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79EF"/>
    <a:srgbClr val="3D348B"/>
    <a:srgbClr val="2DCE89"/>
    <a:srgbClr val="F35B04"/>
    <a:srgbClr val="FFFFFF"/>
    <a:srgbClr val="4AF0A9"/>
    <a:srgbClr val="F6F9FC"/>
    <a:srgbClr val="403890"/>
    <a:srgbClr val="4A40A6"/>
    <a:srgbClr val="2B25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529" autoAdjust="0"/>
    <p:restoredTop sz="94660"/>
  </p:normalViewPr>
  <p:slideViewPr>
    <p:cSldViewPr snapToGrid="0">
      <p:cViewPr varScale="1">
        <p:scale>
          <a:sx n="82" d="100"/>
          <a:sy n="82" d="100"/>
        </p:scale>
        <p:origin x="3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18C50-14D5-0766-E7EE-9DFB5A1DB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A3255-54FD-E2BC-DDC6-5E78534AA9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64891-B972-008A-2414-F30B276D7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1C8D4-3D6B-BE47-1272-89331F39B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C013D-0E4A-72CC-4F73-1E3E5C128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2680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5E264A4-BDD0-BB20-54CA-94ADE32095F8}"/>
              </a:ext>
            </a:extLst>
          </p:cNvPr>
          <p:cNvSpPr/>
          <p:nvPr userDrawn="1"/>
        </p:nvSpPr>
        <p:spPr>
          <a:xfrm>
            <a:off x="324465" y="2750625"/>
            <a:ext cx="2192593" cy="3460954"/>
          </a:xfrm>
          <a:prstGeom prst="roundRect">
            <a:avLst>
              <a:gd name="adj" fmla="val 8147"/>
            </a:avLst>
          </a:prstGeom>
          <a:noFill/>
          <a:ln w="12700">
            <a:solidFill>
              <a:srgbClr val="3A318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2F9142E-5E23-4DD4-AC32-6D39EF5921B9}"/>
              </a:ext>
            </a:extLst>
          </p:cNvPr>
          <p:cNvSpPr/>
          <p:nvPr userDrawn="1"/>
        </p:nvSpPr>
        <p:spPr>
          <a:xfrm>
            <a:off x="2669458" y="2750625"/>
            <a:ext cx="2192593" cy="3460954"/>
          </a:xfrm>
          <a:prstGeom prst="roundRect">
            <a:avLst>
              <a:gd name="adj" fmla="val 8147"/>
            </a:avLst>
          </a:prstGeom>
          <a:noFill/>
          <a:ln w="12700">
            <a:solidFill>
              <a:srgbClr val="F7B90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3B77ED-771B-9DFD-18E2-A688DE8BB010}"/>
              </a:ext>
            </a:extLst>
          </p:cNvPr>
          <p:cNvSpPr/>
          <p:nvPr userDrawn="1"/>
        </p:nvSpPr>
        <p:spPr>
          <a:xfrm>
            <a:off x="5029212" y="2745712"/>
            <a:ext cx="2192593" cy="3460954"/>
          </a:xfrm>
          <a:prstGeom prst="roundRect">
            <a:avLst>
              <a:gd name="adj" fmla="val 8147"/>
            </a:avLst>
          </a:prstGeom>
          <a:noFill/>
          <a:ln w="12700">
            <a:solidFill>
              <a:srgbClr val="F357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429FD26-5390-BACA-021F-796BB30B4DA4}"/>
              </a:ext>
            </a:extLst>
          </p:cNvPr>
          <p:cNvSpPr/>
          <p:nvPr userDrawn="1"/>
        </p:nvSpPr>
        <p:spPr>
          <a:xfrm>
            <a:off x="7369304" y="2745708"/>
            <a:ext cx="2192593" cy="3460954"/>
          </a:xfrm>
          <a:prstGeom prst="roundRect">
            <a:avLst>
              <a:gd name="adj" fmla="val 8147"/>
            </a:avLst>
          </a:prstGeom>
          <a:noFill/>
          <a:ln w="12700">
            <a:solidFill>
              <a:srgbClr val="7072E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F3991CE-C780-4D0B-21CC-90C92ED1A373}"/>
              </a:ext>
            </a:extLst>
          </p:cNvPr>
          <p:cNvSpPr/>
          <p:nvPr userDrawn="1"/>
        </p:nvSpPr>
        <p:spPr>
          <a:xfrm>
            <a:off x="9729054" y="2745711"/>
            <a:ext cx="2192593" cy="3460954"/>
          </a:xfrm>
          <a:prstGeom prst="roundRect">
            <a:avLst>
              <a:gd name="adj" fmla="val 8147"/>
            </a:avLst>
          </a:prstGeom>
          <a:noFill/>
          <a:ln w="12700">
            <a:solidFill>
              <a:srgbClr val="1ECB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02503A9-119A-5D88-49CF-F41A9921EC65}"/>
              </a:ext>
            </a:extLst>
          </p:cNvPr>
          <p:cNvSpPr/>
          <p:nvPr userDrawn="1"/>
        </p:nvSpPr>
        <p:spPr>
          <a:xfrm>
            <a:off x="555585" y="2361235"/>
            <a:ext cx="694481" cy="69448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AA19E80-0807-95C7-E927-96420994B89D}"/>
              </a:ext>
            </a:extLst>
          </p:cNvPr>
          <p:cNvSpPr/>
          <p:nvPr userDrawn="1"/>
        </p:nvSpPr>
        <p:spPr>
          <a:xfrm>
            <a:off x="2910165" y="2361235"/>
            <a:ext cx="694481" cy="69448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441DA18-6C0F-7826-0E3E-19B35591F077}"/>
              </a:ext>
            </a:extLst>
          </p:cNvPr>
          <p:cNvSpPr/>
          <p:nvPr userDrawn="1"/>
        </p:nvSpPr>
        <p:spPr>
          <a:xfrm>
            <a:off x="5264745" y="2361235"/>
            <a:ext cx="694481" cy="69448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6D5EA98-503F-46CA-72AB-C4F935FAC570}"/>
              </a:ext>
            </a:extLst>
          </p:cNvPr>
          <p:cNvSpPr/>
          <p:nvPr userDrawn="1"/>
        </p:nvSpPr>
        <p:spPr>
          <a:xfrm>
            <a:off x="7619325" y="2361235"/>
            <a:ext cx="694481" cy="69448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044532A7-E8C8-7B9B-0D86-FABC0F2FFF26}"/>
              </a:ext>
            </a:extLst>
          </p:cNvPr>
          <p:cNvSpPr/>
          <p:nvPr userDrawn="1"/>
        </p:nvSpPr>
        <p:spPr>
          <a:xfrm>
            <a:off x="9973905" y="2361235"/>
            <a:ext cx="694481" cy="694481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4141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DE52635-66A7-7C47-F19C-4E7A99235E6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947230" y="717631"/>
            <a:ext cx="3244770" cy="5422739"/>
          </a:xfrm>
          <a:custGeom>
            <a:avLst/>
            <a:gdLst>
              <a:gd name="connsiteX0" fmla="*/ 830174 w 3244770"/>
              <a:gd name="connsiteY0" fmla="*/ 0 h 5422739"/>
              <a:gd name="connsiteX1" fmla="*/ 3244770 w 3244770"/>
              <a:gd name="connsiteY1" fmla="*/ 0 h 5422739"/>
              <a:gd name="connsiteX2" fmla="*/ 3244770 w 3244770"/>
              <a:gd name="connsiteY2" fmla="*/ 5422739 h 5422739"/>
              <a:gd name="connsiteX3" fmla="*/ 0 w 3244770"/>
              <a:gd name="connsiteY3" fmla="*/ 5422739 h 5422739"/>
              <a:gd name="connsiteX4" fmla="*/ 0 w 3244770"/>
              <a:gd name="connsiteY4" fmla="*/ 830174 h 5422739"/>
              <a:gd name="connsiteX5" fmla="*/ 830174 w 3244770"/>
              <a:gd name="connsiteY5" fmla="*/ 0 h 5422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44770" h="5422739">
                <a:moveTo>
                  <a:pt x="830174" y="0"/>
                </a:moveTo>
                <a:lnTo>
                  <a:pt x="3244770" y="0"/>
                </a:lnTo>
                <a:lnTo>
                  <a:pt x="3244770" y="5422739"/>
                </a:lnTo>
                <a:lnTo>
                  <a:pt x="0" y="5422739"/>
                </a:lnTo>
                <a:lnTo>
                  <a:pt x="0" y="830174"/>
                </a:lnTo>
                <a:cubicBezTo>
                  <a:pt x="0" y="371682"/>
                  <a:pt x="371682" y="0"/>
                  <a:pt x="8301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290206-6BCD-FD67-485C-DCD713111F1E}"/>
              </a:ext>
            </a:extLst>
          </p:cNvPr>
          <p:cNvSpPr/>
          <p:nvPr userDrawn="1"/>
        </p:nvSpPr>
        <p:spPr>
          <a:xfrm>
            <a:off x="0" y="0"/>
            <a:ext cx="914400" cy="925975"/>
          </a:xfrm>
          <a:prstGeom prst="rect">
            <a:avLst/>
          </a:prstGeom>
          <a:solidFill>
            <a:srgbClr val="7678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18383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A22DC6C-BB78-EAD3-8BF4-61117F97A1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8472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96F43-2093-A4CD-C076-995E08559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A66B2-71A5-8CC5-4221-1D10FC27C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A04EDB-7B5E-C5A4-C7AB-EE4B524D5F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D0CA70-D159-4228-A56A-7B12807B8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20D6C-A122-DDF6-E18E-D86FCF72B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C80BD8-3834-2485-9595-BF2C951EC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86652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49B6D-DFCB-9B53-BD3B-5C1EC724F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4B88CA-B5D2-F761-EBD0-2993424DAC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AB3BE9-F23D-2D13-3FFB-74D03C03D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F8BEDD-8EAA-E462-8B32-B88E42210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025BC1-C1F7-E3D8-9CC9-DB498401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E9D530-4926-139A-EB02-B22F95B9A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05905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721C3-D0CD-9207-0896-55406A3D2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9E552E-4A66-4B17-AFF8-D0DC89722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D8611-B669-D992-2C6A-02065F3A9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98A16-0B76-0C50-2BB7-6616A597F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A8205-AD2F-3030-60B9-83E45E56A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83763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810CD4-5C92-EF02-0B9A-C6DA92A697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ACDA94-E033-A6CB-C8F9-093BFC402F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99B37-E79C-B8C8-67EA-75067EBDF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FB01E1-A9A7-5B9B-C66D-A35D1C1BF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F89E7-C639-EE52-6A1E-F3CFE6160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3401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D9861-E2D0-448B-3ED1-5064E85EA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99913-EA4C-30D3-0AA8-56727EA44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600692-4E02-B739-FFF2-943028F1A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97675-42F1-8A92-0A1B-5679B16EA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2DD54-7706-4989-9A5E-12698734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002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F0B41-0F44-16D4-6E70-2C22C869C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04B7D2-E01F-613F-EDB6-0151DCA92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58352-C715-BD86-A0D0-C76563B9A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AE185-9A88-E37F-9734-78AB0F8E6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4B3A8-D9D5-81AF-4303-4CAFFE02D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8664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53910-C9BB-6D9D-82FF-227A7A9AB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DA19A-2408-1410-2C9F-147D79877E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434513-C3FC-99AD-E0D3-C5EAF5C5E8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551DCB-FFEB-7193-8163-8DBFBA899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BC0CBB-B773-D36D-FCB1-BA05DCC90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7F34E8-D96C-37E9-0BE3-F32F3AAB5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5709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0EF29-2A48-8F3F-08FB-570D1ECA7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FE5340-3B1D-3306-642A-8202805EA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D30B0C-2553-A35B-04E5-8032D8529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1B3143-20C7-2B9E-7A94-17ABEF4952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86BDAE-2543-A60B-2863-4AE4EFC092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A8D6EA-7C48-82CA-4E9D-C3A9BC6B4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C0CCF5-5485-2950-B357-B1619A95E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CFEC09-45D8-E475-2ACA-071682810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0512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E9D31-CDE2-A073-3E34-82593A8C2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142DA2-7A8E-F09B-E0A4-E9CFE10DF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97AD96-A0FD-6672-7ADD-A8B817086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C862BC-C22F-554C-559E-FC5BB25D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1249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F3082F-ADBB-A6EA-1D09-5551EF8A0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018A0F-022F-5212-65AA-477CA0F07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0EA11B-3EC3-2FC6-B394-581026B2C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0326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E4AB19D-6915-28D1-D391-7B200E921B6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95553" y="0"/>
            <a:ext cx="3604438" cy="6858000"/>
          </a:xfrm>
          <a:custGeom>
            <a:avLst/>
            <a:gdLst>
              <a:gd name="connsiteX0" fmla="*/ 0 w 3604438"/>
              <a:gd name="connsiteY0" fmla="*/ 0 h 6858000"/>
              <a:gd name="connsiteX1" fmla="*/ 3604438 w 3604438"/>
              <a:gd name="connsiteY1" fmla="*/ 0 h 6858000"/>
              <a:gd name="connsiteX2" fmla="*/ 3604438 w 3604438"/>
              <a:gd name="connsiteY2" fmla="*/ 6858000 h 6858000"/>
              <a:gd name="connsiteX3" fmla="*/ 0 w 360443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04438" h="6858000">
                <a:moveTo>
                  <a:pt x="0" y="0"/>
                </a:moveTo>
                <a:lnTo>
                  <a:pt x="3604438" y="0"/>
                </a:lnTo>
                <a:lnTo>
                  <a:pt x="360443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554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20DCC65-6AD9-85C4-8E21-47F26FA6C68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907929" y="659757"/>
            <a:ext cx="2284071" cy="5509268"/>
          </a:xfrm>
          <a:custGeom>
            <a:avLst/>
            <a:gdLst>
              <a:gd name="connsiteX0" fmla="*/ 0 w 2284071"/>
              <a:gd name="connsiteY0" fmla="*/ 0 h 5509268"/>
              <a:gd name="connsiteX1" fmla="*/ 2284071 w 2284071"/>
              <a:gd name="connsiteY1" fmla="*/ 0 h 5509268"/>
              <a:gd name="connsiteX2" fmla="*/ 2284071 w 2284071"/>
              <a:gd name="connsiteY2" fmla="*/ 5509268 h 5509268"/>
              <a:gd name="connsiteX3" fmla="*/ 0 w 2284071"/>
              <a:gd name="connsiteY3" fmla="*/ 5509268 h 5509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4071" h="5509268">
                <a:moveTo>
                  <a:pt x="0" y="0"/>
                </a:moveTo>
                <a:lnTo>
                  <a:pt x="2284071" y="0"/>
                </a:lnTo>
                <a:lnTo>
                  <a:pt x="2284071" y="5509268"/>
                </a:lnTo>
                <a:lnTo>
                  <a:pt x="0" y="55092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6980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A17263-C0BF-12E1-EF7C-AA818A763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63E41-BA44-9098-9163-BC490EE43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0C2BD-7E17-FDC9-B4D4-B59095AE19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51FBD4-2875-4065-8840-B054B3A90981}" type="datetimeFigureOut">
              <a:rPr lang="en-IN" smtClean="0"/>
              <a:t>05-05-2024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D864AC-AD95-DADD-929E-2A3FEE41D8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CDE077-4D92-D820-6D3E-C4036271DD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DEFC5D-902B-437C-9AC5-77FBA9936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5494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4" r:id="rId8"/>
    <p:sldLayoutId id="2147483663" r:id="rId9"/>
    <p:sldLayoutId id="2147483662" r:id="rId10"/>
    <p:sldLayoutId id="2147483661" r:id="rId11"/>
    <p:sldLayoutId id="2147483660" r:id="rId12"/>
    <p:sldLayoutId id="2147483656" r:id="rId13"/>
    <p:sldLayoutId id="2147483657" r:id="rId14"/>
    <p:sldLayoutId id="2147483658" r:id="rId15"/>
    <p:sldLayoutId id="214748365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person writing in a notebook&#10;&#10;Description automatically generated">
            <a:extLst>
              <a:ext uri="{FF2B5EF4-FFF2-40B4-BE49-F238E27FC236}">
                <a16:creationId xmlns:a16="http://schemas.microsoft.com/office/drawing/2014/main" id="{D47FC2E2-D8EF-CEF0-C7D0-C930BDA08FC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4A82F5D-E83A-1AA2-FBAE-B31F7D5E00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4000">
                <a:srgbClr val="2C284E">
                  <a:alpha val="94000"/>
                </a:srgbClr>
              </a:gs>
              <a:gs pos="30000">
                <a:srgbClr val="423B81">
                  <a:alpha val="93725"/>
                </a:srgbClr>
              </a:gs>
              <a:gs pos="0">
                <a:srgbClr val="4A428D">
                  <a:alpha val="94000"/>
                </a:srgbClr>
              </a:gs>
              <a:gs pos="100000">
                <a:srgbClr val="282828">
                  <a:alpha val="93725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91A794-64D5-3B6D-54FE-A2C27D20A7C2}"/>
              </a:ext>
            </a:extLst>
          </p:cNvPr>
          <p:cNvSpPr txBox="1"/>
          <p:nvPr/>
        </p:nvSpPr>
        <p:spPr>
          <a:xfrm>
            <a:off x="659756" y="451413"/>
            <a:ext cx="23265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 err="1">
                <a:solidFill>
                  <a:schemeClr val="bg1"/>
                </a:solidFill>
                <a:latin typeface="Montserrat" pitchFamily="2" charset="0"/>
                <a:ea typeface="Open Sans" pitchFamily="2" charset="0"/>
                <a:cs typeface="Poppins Medium" panose="00000600000000000000" pitchFamily="50" charset="0"/>
              </a:rPr>
              <a:t>Vignan</a:t>
            </a:r>
            <a:r>
              <a:rPr lang="en-IN" sz="1600" dirty="0">
                <a:solidFill>
                  <a:schemeClr val="bg1"/>
                </a:solidFill>
                <a:latin typeface="Montserrat" pitchFamily="2" charset="0"/>
                <a:ea typeface="Open Sans" pitchFamily="2" charset="0"/>
                <a:cs typeface="Poppins Medium" panose="00000600000000000000" pitchFamily="50" charset="0"/>
              </a:rPr>
              <a:t> University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B3E06D-B4CC-626C-004A-5BD14EB913C9}"/>
              </a:ext>
            </a:extLst>
          </p:cNvPr>
          <p:cNvSpPr/>
          <p:nvPr/>
        </p:nvSpPr>
        <p:spPr>
          <a:xfrm rot="16200000">
            <a:off x="7733188" y="1892585"/>
            <a:ext cx="6375463" cy="3170099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0" b="1" cap="none" spc="50" dirty="0">
                <a:ln w="0">
                  <a:solidFill>
                    <a:schemeClr val="bg1"/>
                  </a:solidFill>
                </a:ln>
                <a:noFill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Gilmer Medium" panose="000007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2024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55100F-5920-2014-221C-761FC23C44ED}"/>
              </a:ext>
            </a:extLst>
          </p:cNvPr>
          <p:cNvSpPr txBox="1"/>
          <p:nvPr/>
        </p:nvSpPr>
        <p:spPr>
          <a:xfrm>
            <a:off x="659756" y="2782669"/>
            <a:ext cx="7604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chemeClr val="bg1"/>
                </a:solidFill>
                <a:latin typeface="Montserrat Black" pitchFamily="2" charset="0"/>
                <a:ea typeface="Open Sans" pitchFamily="2" charset="0"/>
                <a:cs typeface="Open Sans" pitchFamily="2" charset="0"/>
              </a:rPr>
              <a:t>BLOCKCHAIN TECHNOLOGY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840468-AA98-766F-312D-87F91FD9C4B1}"/>
              </a:ext>
            </a:extLst>
          </p:cNvPr>
          <p:cNvSpPr txBox="1"/>
          <p:nvPr/>
        </p:nvSpPr>
        <p:spPr>
          <a:xfrm>
            <a:off x="3466802" y="5954151"/>
            <a:ext cx="26556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solidFill>
                  <a:srgbClr val="4AF0A9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Prepared by : </a:t>
            </a:r>
            <a:r>
              <a:rPr lang="en-IN" sz="1600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Batch 2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A376992-BEB0-BBF9-9447-1416ADBFBF20}"/>
              </a:ext>
            </a:extLst>
          </p:cNvPr>
          <p:cNvGrpSpPr/>
          <p:nvPr/>
        </p:nvGrpSpPr>
        <p:grpSpPr>
          <a:xfrm>
            <a:off x="846906" y="5894378"/>
            <a:ext cx="3129187" cy="438811"/>
            <a:chOff x="816078" y="5897320"/>
            <a:chExt cx="3129187" cy="438811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80324EA-8131-A96D-F2FE-195A3C4BB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078" y="5897320"/>
              <a:ext cx="438811" cy="438811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D6E7FC-2965-9DAD-8BFD-56F854EACC1F}"/>
                </a:ext>
              </a:extLst>
            </p:cNvPr>
            <p:cNvSpPr txBox="1"/>
            <p:nvPr/>
          </p:nvSpPr>
          <p:spPr>
            <a:xfrm>
              <a:off x="1289614" y="5967695"/>
              <a:ext cx="26556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bg1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rPr>
                <a:t>T3 Presentation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9B0E0F4-1EA7-02E5-ACD8-DDA075B7AB49}"/>
              </a:ext>
            </a:extLst>
          </p:cNvPr>
          <p:cNvSpPr txBox="1"/>
          <p:nvPr/>
        </p:nvSpPr>
        <p:spPr>
          <a:xfrm>
            <a:off x="6154060" y="5944507"/>
            <a:ext cx="29899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solidFill>
                  <a:srgbClr val="4AF0A9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Presented Date : </a:t>
            </a:r>
            <a:r>
              <a:rPr lang="en-IN" sz="1600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Feb, 29</a:t>
            </a:r>
          </a:p>
        </p:txBody>
      </p:sp>
    </p:spTree>
    <p:extLst>
      <p:ext uri="{BB962C8B-B14F-4D97-AF65-F5344CB8AC3E}">
        <p14:creationId xmlns:p14="http://schemas.microsoft.com/office/powerpoint/2010/main" val="820022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group of people holding hands together&#10;&#10;Description automatically generated">
            <a:extLst>
              <a:ext uri="{FF2B5EF4-FFF2-40B4-BE49-F238E27FC236}">
                <a16:creationId xmlns:a16="http://schemas.microsoft.com/office/drawing/2014/main" id="{C747E4C0-7068-9888-0329-9F72F82610F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23" r="5123"/>
          <a:stretch>
            <a:fillRect/>
          </a:stretch>
        </p:blipFill>
        <p:spPr/>
      </p:pic>
      <p:sp>
        <p:nvSpPr>
          <p:cNvPr id="3" name="Rectangle: Single Corner Rounded 2">
            <a:extLst>
              <a:ext uri="{FF2B5EF4-FFF2-40B4-BE49-F238E27FC236}">
                <a16:creationId xmlns:a16="http://schemas.microsoft.com/office/drawing/2014/main" id="{5144DB18-7ACE-C860-2A74-3A59A92890C2}"/>
              </a:ext>
            </a:extLst>
          </p:cNvPr>
          <p:cNvSpPr/>
          <p:nvPr/>
        </p:nvSpPr>
        <p:spPr>
          <a:xfrm flipH="1">
            <a:off x="8947230" y="717630"/>
            <a:ext cx="3244770" cy="5422739"/>
          </a:xfrm>
          <a:prstGeom prst="round1Rect">
            <a:avLst>
              <a:gd name="adj" fmla="val 25585"/>
            </a:avLst>
          </a:prstGeom>
          <a:gradFill flip="none" rotWithShape="1">
            <a:gsLst>
              <a:gs pos="28000">
                <a:srgbClr val="423B81">
                  <a:alpha val="87000"/>
                </a:srgbClr>
              </a:gs>
              <a:gs pos="0">
                <a:srgbClr val="4A428D">
                  <a:alpha val="87000"/>
                </a:srgbClr>
              </a:gs>
              <a:gs pos="64000">
                <a:srgbClr val="1F1C38">
                  <a:alpha val="87000"/>
                  <a:lumMod val="100000"/>
                </a:srgbClr>
              </a:gs>
              <a:gs pos="100000">
                <a:srgbClr val="282828">
                  <a:alpha val="82000"/>
                  <a:lumMod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83BE40-434D-B215-490B-033B244FE3AC}"/>
              </a:ext>
            </a:extLst>
          </p:cNvPr>
          <p:cNvSpPr txBox="1"/>
          <p:nvPr/>
        </p:nvSpPr>
        <p:spPr>
          <a:xfrm>
            <a:off x="936447" y="1266958"/>
            <a:ext cx="25097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3D348B"/>
                </a:solidFill>
                <a:latin typeface="Gill Sans Nova" panose="020B0602020104020203" pitchFamily="34" charset="0"/>
              </a:rPr>
              <a:t>About Us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804E1B0-023A-DB50-7175-4E72CEA10B97}"/>
              </a:ext>
            </a:extLst>
          </p:cNvPr>
          <p:cNvGrpSpPr/>
          <p:nvPr/>
        </p:nvGrpSpPr>
        <p:grpSpPr>
          <a:xfrm>
            <a:off x="1945484" y="2261419"/>
            <a:ext cx="5475207" cy="4177977"/>
            <a:chOff x="1752444" y="2261419"/>
            <a:chExt cx="5475207" cy="417797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739EB4D-D39F-1C8E-8EFE-91B1667075BD}"/>
                </a:ext>
              </a:extLst>
            </p:cNvPr>
            <p:cNvSpPr/>
            <p:nvPr/>
          </p:nvSpPr>
          <p:spPr>
            <a:xfrm>
              <a:off x="1752444" y="2261419"/>
              <a:ext cx="5475207" cy="4177977"/>
            </a:xfrm>
            <a:prstGeom prst="roundRect">
              <a:avLst>
                <a:gd name="adj" fmla="val 8315"/>
              </a:avLst>
            </a:prstGeom>
            <a:solidFill>
              <a:schemeClr val="bg1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425E322-5DD0-DD48-2FFE-D7E264DECC86}"/>
                </a:ext>
              </a:extLst>
            </p:cNvPr>
            <p:cNvSpPr txBox="1"/>
            <p:nvPr/>
          </p:nvSpPr>
          <p:spPr>
            <a:xfrm>
              <a:off x="2191315" y="3539615"/>
              <a:ext cx="488328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800" dirty="0">
                  <a:latin typeface="Montserrat" pitchFamily="2" charset="0"/>
                </a:rPr>
                <a:t>211FA19002 	</a:t>
              </a:r>
              <a:r>
                <a:rPr lang="en-IN" sz="1800" dirty="0">
                  <a:solidFill>
                    <a:srgbClr val="39336F"/>
                  </a:solidFill>
                  <a:latin typeface="Montserrat" pitchFamily="2" charset="0"/>
                </a:rPr>
                <a:t>Y.V. PRANAY KUMAR</a:t>
              </a:r>
            </a:p>
            <a:p>
              <a:endParaRPr lang="en-IN" sz="1800" dirty="0">
                <a:latin typeface="Montserrat" pitchFamily="2" charset="0"/>
              </a:endParaRPr>
            </a:p>
            <a:p>
              <a:r>
                <a:rPr lang="en-IN" sz="1800" dirty="0">
                  <a:latin typeface="Montserrat" pitchFamily="2" charset="0"/>
                </a:rPr>
                <a:t>211FA19008	</a:t>
              </a:r>
              <a:r>
                <a:rPr lang="en-IN" sz="1800" dirty="0">
                  <a:solidFill>
                    <a:srgbClr val="39336F"/>
                  </a:solidFill>
                  <a:latin typeface="Montserrat" pitchFamily="2" charset="0"/>
                </a:rPr>
                <a:t>S. VASU VAMSI KRISHNA</a:t>
              </a:r>
            </a:p>
            <a:p>
              <a:endParaRPr lang="en-IN" sz="1800" dirty="0">
                <a:latin typeface="Montserrat" pitchFamily="2" charset="0"/>
              </a:endParaRPr>
            </a:p>
            <a:p>
              <a:r>
                <a:rPr lang="en-IN" sz="1800" dirty="0">
                  <a:latin typeface="Montserrat" pitchFamily="2" charset="0"/>
                </a:rPr>
                <a:t>211FA19023	</a:t>
              </a:r>
              <a:r>
                <a:rPr lang="en-IN" sz="1800" dirty="0">
                  <a:solidFill>
                    <a:srgbClr val="39336F"/>
                  </a:solidFill>
                  <a:latin typeface="Montserrat" pitchFamily="2" charset="0"/>
                </a:rPr>
                <a:t>A. BASANTH</a:t>
              </a:r>
            </a:p>
            <a:p>
              <a:endParaRPr lang="en-IN" sz="1800" dirty="0">
                <a:latin typeface="Montserrat" pitchFamily="2" charset="0"/>
              </a:endParaRPr>
            </a:p>
            <a:p>
              <a:r>
                <a:rPr lang="en-IN" sz="1800" dirty="0">
                  <a:latin typeface="Montserrat" pitchFamily="2" charset="0"/>
                </a:rPr>
                <a:t>211FA19056	</a:t>
              </a:r>
              <a:r>
                <a:rPr lang="en-IN" sz="1800" dirty="0">
                  <a:solidFill>
                    <a:srgbClr val="39336F"/>
                  </a:solidFill>
                  <a:latin typeface="Montserrat" pitchFamily="2" charset="0"/>
                </a:rPr>
                <a:t>P. SNIKITHA</a:t>
              </a:r>
            </a:p>
            <a:p>
              <a:endParaRPr lang="en-IN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B341340-A37E-2963-FB98-61267CA222B5}"/>
                </a:ext>
              </a:extLst>
            </p:cNvPr>
            <p:cNvSpPr txBox="1"/>
            <p:nvPr/>
          </p:nvSpPr>
          <p:spPr>
            <a:xfrm>
              <a:off x="3385225" y="2486493"/>
              <a:ext cx="174721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400" dirty="0">
                  <a:latin typeface="Gill Sans Nova" panose="020B0602020104020203" pitchFamily="34" charset="0"/>
                </a:rPr>
                <a:t>BATCH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ED0325D-A9A2-F453-4130-83F425CFD0F5}"/>
                </a:ext>
              </a:extLst>
            </p:cNvPr>
            <p:cNvSpPr/>
            <p:nvPr/>
          </p:nvSpPr>
          <p:spPr>
            <a:xfrm>
              <a:off x="4571399" y="2447704"/>
              <a:ext cx="521437" cy="483255"/>
            </a:xfrm>
            <a:prstGeom prst="roundRect">
              <a:avLst>
                <a:gd name="adj" fmla="val 9167"/>
              </a:avLst>
            </a:prstGeom>
            <a:solidFill>
              <a:srgbClr val="39336F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2D1C82-6E11-EFCE-5F37-9359D1118470}"/>
                </a:ext>
              </a:extLst>
            </p:cNvPr>
            <p:cNvSpPr txBox="1"/>
            <p:nvPr/>
          </p:nvSpPr>
          <p:spPr>
            <a:xfrm>
              <a:off x="4599393" y="2479945"/>
              <a:ext cx="52143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chemeClr val="bg1"/>
                  </a:solidFill>
                  <a:latin typeface="Gill Sans Nova" panose="020B0602020104020203" pitchFamily="34" charset="0"/>
                </a:rPr>
                <a:t>02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D0FE933-ACE7-021A-EE81-211C02E2F1EB}"/>
              </a:ext>
            </a:extLst>
          </p:cNvPr>
          <p:cNvSpPr txBox="1"/>
          <p:nvPr/>
        </p:nvSpPr>
        <p:spPr>
          <a:xfrm>
            <a:off x="9482495" y="2475697"/>
            <a:ext cx="24180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This presentation comprises three questions connected to blockchain technology, which are linked together and explained by our team members.</a:t>
            </a:r>
            <a:endParaRPr lang="en-IN" dirty="0">
              <a:solidFill>
                <a:schemeClr val="bg1">
                  <a:lumMod val="8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68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06BF49-D6BF-D6AE-B5C1-BC1E100B87D9}"/>
              </a:ext>
            </a:extLst>
          </p:cNvPr>
          <p:cNvSpPr txBox="1"/>
          <p:nvPr/>
        </p:nvSpPr>
        <p:spPr>
          <a:xfrm>
            <a:off x="2510163" y="852688"/>
            <a:ext cx="73418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solidFill>
                  <a:srgbClr val="3D348B"/>
                </a:solidFill>
                <a:latin typeface="Kamerik 105 Cyrillic" panose="020B0503040200020004" pitchFamily="34" charset="0"/>
              </a:rPr>
              <a:t>Centralized Vs. Decentralized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3B4345-55DD-F5DA-B54A-8A4F8417C0E4}"/>
              </a:ext>
            </a:extLst>
          </p:cNvPr>
          <p:cNvSpPr txBox="1"/>
          <p:nvPr/>
        </p:nvSpPr>
        <p:spPr>
          <a:xfrm>
            <a:off x="3126502" y="1451932"/>
            <a:ext cx="63197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0"/>
              </a:rPr>
              <a:t>Comparison of centralized and decentralized systems.</a:t>
            </a:r>
            <a:endParaRPr lang="en-IN" sz="1600" dirty="0">
              <a:solidFill>
                <a:schemeClr val="tx1">
                  <a:lumMod val="65000"/>
                  <a:lumOff val="35000"/>
                </a:schemeClr>
              </a:solidFill>
              <a:latin typeface="Montserrat" pitchFamily="2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AEF454B-8A02-DD96-C0FF-AD48682477B4}"/>
              </a:ext>
            </a:extLst>
          </p:cNvPr>
          <p:cNvGrpSpPr/>
          <p:nvPr/>
        </p:nvGrpSpPr>
        <p:grpSpPr>
          <a:xfrm>
            <a:off x="324091" y="2425825"/>
            <a:ext cx="2222339" cy="3730293"/>
            <a:chOff x="324091" y="2425825"/>
            <a:chExt cx="2222339" cy="3730293"/>
          </a:xfrm>
        </p:grpSpPr>
        <p:pic>
          <p:nvPicPr>
            <p:cNvPr id="12" name="Picture 11" descr="A blue clock with a black background&#10;&#10;Description automatically generated">
              <a:extLst>
                <a:ext uri="{FF2B5EF4-FFF2-40B4-BE49-F238E27FC236}">
                  <a16:creationId xmlns:a16="http://schemas.microsoft.com/office/drawing/2014/main" id="{49D80227-475D-38CD-5B61-E3D6443AE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254" y="2425825"/>
              <a:ext cx="573881" cy="573881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C78430-B5C5-4785-AE53-334150E2E16E}"/>
                </a:ext>
              </a:extLst>
            </p:cNvPr>
            <p:cNvSpPr txBox="1"/>
            <p:nvPr/>
          </p:nvSpPr>
          <p:spPr>
            <a:xfrm>
              <a:off x="451413" y="3189353"/>
              <a:ext cx="19676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rgbClr val="3A3189"/>
                  </a:solidFill>
                  <a:latin typeface="Gilmer Bold" panose="00000800000000000000" pitchFamily="50" charset="0"/>
                </a:rPr>
                <a:t>PERFORMANCE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72619B-5BAA-A6FF-2F74-B7E4400444C7}"/>
                </a:ext>
              </a:extLst>
            </p:cNvPr>
            <p:cNvSpPr txBox="1"/>
            <p:nvPr/>
          </p:nvSpPr>
          <p:spPr>
            <a:xfrm>
              <a:off x="324091" y="3686010"/>
              <a:ext cx="222233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Decentralized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Performance depends on the distribution of resources across nodes.</a:t>
              </a:r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767FE4B-FEDA-4060-6436-7F94D04D0725}"/>
                </a:ext>
              </a:extLst>
            </p:cNvPr>
            <p:cNvSpPr txBox="1"/>
            <p:nvPr/>
          </p:nvSpPr>
          <p:spPr>
            <a:xfrm>
              <a:off x="324091" y="4955789"/>
              <a:ext cx="209501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Centralized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Can achieve higher performance by optimizing resources for specific tasks.</a:t>
              </a:r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8F9BB8C-3801-888C-685A-612AA6BDFE54}"/>
              </a:ext>
            </a:extLst>
          </p:cNvPr>
          <p:cNvGrpSpPr/>
          <p:nvPr/>
        </p:nvGrpSpPr>
        <p:grpSpPr>
          <a:xfrm>
            <a:off x="2721978" y="2470274"/>
            <a:ext cx="2372220" cy="3254956"/>
            <a:chOff x="2721978" y="2470274"/>
            <a:chExt cx="2372220" cy="3254956"/>
          </a:xfrm>
        </p:grpSpPr>
        <p:pic>
          <p:nvPicPr>
            <p:cNvPr id="10" name="Picture 9" descr="A yellow and black graphic design&#10;&#10;Description automatically generated with medium confidence">
              <a:extLst>
                <a:ext uri="{FF2B5EF4-FFF2-40B4-BE49-F238E27FC236}">
                  <a16:creationId xmlns:a16="http://schemas.microsoft.com/office/drawing/2014/main" id="{15AD5DF2-EE00-0E43-71BD-C4DE016E12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31323" y="2470274"/>
              <a:ext cx="484981" cy="48498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BD858A9-4D63-0847-8B08-1B743F239AE5}"/>
                </a:ext>
              </a:extLst>
            </p:cNvPr>
            <p:cNvSpPr txBox="1"/>
            <p:nvPr/>
          </p:nvSpPr>
          <p:spPr>
            <a:xfrm>
              <a:off x="3126502" y="3189353"/>
              <a:ext cx="19676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rgbClr val="F7B905"/>
                  </a:solidFill>
                  <a:latin typeface="Gilmer Bold" panose="00000800000000000000" pitchFamily="50" charset="0"/>
                </a:rPr>
                <a:t>CONTROL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45E0F38-7DB7-564F-0C81-5AF606A80A39}"/>
                </a:ext>
              </a:extLst>
            </p:cNvPr>
            <p:cNvSpPr txBox="1"/>
            <p:nvPr/>
          </p:nvSpPr>
          <p:spPr>
            <a:xfrm>
              <a:off x="2721978" y="3686010"/>
              <a:ext cx="222233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Decentralized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Control resides  with the user.</a:t>
              </a:r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35D35A5-E24F-321A-F419-473A484B5A55}"/>
                </a:ext>
              </a:extLst>
            </p:cNvPr>
            <p:cNvSpPr txBox="1"/>
            <p:nvPr/>
          </p:nvSpPr>
          <p:spPr>
            <a:xfrm>
              <a:off x="2721978" y="4955789"/>
              <a:ext cx="20950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Centralized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Full control is held by the central authority.</a:t>
              </a:r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C00FBF7-5ACC-4BB0-DA81-9EBF3C27C3EB}"/>
              </a:ext>
            </a:extLst>
          </p:cNvPr>
          <p:cNvGrpSpPr/>
          <p:nvPr/>
        </p:nvGrpSpPr>
        <p:grpSpPr>
          <a:xfrm>
            <a:off x="5036917" y="2439794"/>
            <a:ext cx="2227532" cy="3299405"/>
            <a:chOff x="5036917" y="2439794"/>
            <a:chExt cx="2227532" cy="3299405"/>
          </a:xfrm>
        </p:grpSpPr>
        <p:pic>
          <p:nvPicPr>
            <p:cNvPr id="8" name="Picture 7" descr="A hand holding a coin&#10;&#10;Description automatically generated">
              <a:extLst>
                <a:ext uri="{FF2B5EF4-FFF2-40B4-BE49-F238E27FC236}">
                  <a16:creationId xmlns:a16="http://schemas.microsoft.com/office/drawing/2014/main" id="{700A5D92-B948-A0D6-3D00-60C6AA6B4E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82352" y="2439794"/>
              <a:ext cx="529430" cy="52943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E0E8F0-A429-1315-BA7A-7274377815EC}"/>
                </a:ext>
              </a:extLst>
            </p:cNvPr>
            <p:cNvSpPr txBox="1"/>
            <p:nvPr/>
          </p:nvSpPr>
          <p:spPr>
            <a:xfrm>
              <a:off x="5090339" y="3174884"/>
              <a:ext cx="217411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rgbClr val="F35700"/>
                  </a:solidFill>
                  <a:latin typeface="Gilmer Bold" panose="00000800000000000000" pitchFamily="50" charset="0"/>
                </a:rPr>
                <a:t>EXCHANGE FEES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42BE6D9-A2FD-B21E-C744-35E1223D560B}"/>
                </a:ext>
              </a:extLst>
            </p:cNvPr>
            <p:cNvSpPr txBox="1"/>
            <p:nvPr/>
          </p:nvSpPr>
          <p:spPr>
            <a:xfrm>
              <a:off x="5036917" y="3699979"/>
              <a:ext cx="222233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Decentralized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Typically less fees.</a:t>
              </a:r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CAAB7A5-8E68-CE20-50BF-F21178DC7DE1}"/>
                </a:ext>
              </a:extLst>
            </p:cNvPr>
            <p:cNvSpPr txBox="1"/>
            <p:nvPr/>
          </p:nvSpPr>
          <p:spPr>
            <a:xfrm>
              <a:off x="5036917" y="4969758"/>
              <a:ext cx="20950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Centralized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May have higher fees.</a:t>
              </a:r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ABC8A22-5B2D-D19F-C22F-51D219E2BA6D}"/>
              </a:ext>
            </a:extLst>
          </p:cNvPr>
          <p:cNvGrpSpPr/>
          <p:nvPr/>
        </p:nvGrpSpPr>
        <p:grpSpPr>
          <a:xfrm>
            <a:off x="7386577" y="2425825"/>
            <a:ext cx="2222339" cy="3299405"/>
            <a:chOff x="7386577" y="2425825"/>
            <a:chExt cx="2222339" cy="3299405"/>
          </a:xfrm>
        </p:grpSpPr>
        <p:pic>
          <p:nvPicPr>
            <p:cNvPr id="6" name="Picture 5" descr="A blue logo with a hat and a computer&#10;&#10;Description automatically generated">
              <a:extLst>
                <a:ext uri="{FF2B5EF4-FFF2-40B4-BE49-F238E27FC236}">
                  <a16:creationId xmlns:a16="http://schemas.microsoft.com/office/drawing/2014/main" id="{2AACD9EA-68D6-FE4B-A652-97F4338BBEE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52290" y="2425825"/>
              <a:ext cx="573881" cy="57388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524C105-AADA-E8F4-A8E6-E74D56CF777A}"/>
                </a:ext>
              </a:extLst>
            </p:cNvPr>
            <p:cNvSpPr txBox="1"/>
            <p:nvPr/>
          </p:nvSpPr>
          <p:spPr>
            <a:xfrm>
              <a:off x="7571265" y="3174884"/>
              <a:ext cx="19676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rgbClr val="7072EC"/>
                  </a:solidFill>
                  <a:latin typeface="Gilmer Bold" panose="00000800000000000000" pitchFamily="50" charset="0"/>
                </a:rPr>
                <a:t>HACKABILITY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8B96CEC-776B-B68F-15F3-9A4373CCDAD9}"/>
                </a:ext>
              </a:extLst>
            </p:cNvPr>
            <p:cNvSpPr txBox="1"/>
            <p:nvPr/>
          </p:nvSpPr>
          <p:spPr>
            <a:xfrm>
              <a:off x="7386577" y="3686010"/>
              <a:ext cx="222233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Decentralized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IN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Less prone to hacks and data leaks as there is no single point of failure.</a:t>
              </a:r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81A17BB-3E8D-43F0-7CE3-0A87B06E449B}"/>
                </a:ext>
              </a:extLst>
            </p:cNvPr>
            <p:cNvSpPr txBox="1"/>
            <p:nvPr/>
          </p:nvSpPr>
          <p:spPr>
            <a:xfrm>
              <a:off x="7386577" y="4955789"/>
              <a:ext cx="209501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Centralized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More prone to hacks and data leaks.</a:t>
              </a:r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E32A487-5591-876F-6DC1-AF03D06F7895}"/>
              </a:ext>
            </a:extLst>
          </p:cNvPr>
          <p:cNvGrpSpPr/>
          <p:nvPr/>
        </p:nvGrpSpPr>
        <p:grpSpPr>
          <a:xfrm>
            <a:off x="9747813" y="2466192"/>
            <a:ext cx="2222339" cy="3689926"/>
            <a:chOff x="9747813" y="2466192"/>
            <a:chExt cx="2222339" cy="3689926"/>
          </a:xfrm>
        </p:grpSpPr>
        <p:pic>
          <p:nvPicPr>
            <p:cNvPr id="4" name="Picture 3" descr="A green wrench on a black background&#10;&#10;Description automatically generated">
              <a:extLst>
                <a:ext uri="{FF2B5EF4-FFF2-40B4-BE49-F238E27FC236}">
                  <a16:creationId xmlns:a16="http://schemas.microsoft.com/office/drawing/2014/main" id="{5BEBD57A-2CED-58CF-A5DF-73A4EADF4F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03235" y="2466192"/>
              <a:ext cx="489063" cy="48906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1ED8DFC-8CD8-4725-4884-87FB3758513A}"/>
                </a:ext>
              </a:extLst>
            </p:cNvPr>
            <p:cNvSpPr txBox="1"/>
            <p:nvPr/>
          </p:nvSpPr>
          <p:spPr>
            <a:xfrm>
              <a:off x="9851997" y="3179708"/>
              <a:ext cx="19676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rgbClr val="1ECB81"/>
                  </a:solidFill>
                  <a:latin typeface="Gilmer Bold" panose="00000800000000000000" pitchFamily="50" charset="0"/>
                </a:rPr>
                <a:t>MAINTENANCE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8961396-510C-42BB-8722-CC59DDC1368D}"/>
                </a:ext>
              </a:extLst>
            </p:cNvPr>
            <p:cNvSpPr txBox="1"/>
            <p:nvPr/>
          </p:nvSpPr>
          <p:spPr>
            <a:xfrm>
              <a:off x="9747813" y="3686010"/>
              <a:ext cx="222233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Decentralized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Can be more efficient as individual nodes can be updated independently.</a:t>
              </a:r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E920B4C-CCD9-325B-AADF-CC1C35B92490}"/>
                </a:ext>
              </a:extLst>
            </p:cNvPr>
            <p:cNvSpPr txBox="1"/>
            <p:nvPr/>
          </p:nvSpPr>
          <p:spPr>
            <a:xfrm>
              <a:off x="9747813" y="4955789"/>
              <a:ext cx="209501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16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Centralized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Server maintenance can be challenging and potentially disruptive.</a:t>
              </a:r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3186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computer and a pen on a table&#10;&#10;Description automatically generated">
            <a:extLst>
              <a:ext uri="{FF2B5EF4-FFF2-40B4-BE49-F238E27FC236}">
                <a16:creationId xmlns:a16="http://schemas.microsoft.com/office/drawing/2014/main" id="{1B429B61-9316-E8F0-0C45-C36CBEC645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1" r="18901"/>
          <a:stretch>
            <a:fillRect/>
          </a:stretch>
        </p:blipFill>
        <p:spPr/>
      </p:pic>
      <p:sp>
        <p:nvSpPr>
          <p:cNvPr id="5" name="Rectangle: Single Corner Rounded 4">
            <a:extLst>
              <a:ext uri="{FF2B5EF4-FFF2-40B4-BE49-F238E27FC236}">
                <a16:creationId xmlns:a16="http://schemas.microsoft.com/office/drawing/2014/main" id="{DB8FFF3B-E78F-2EEE-6048-0B011FA84087}"/>
              </a:ext>
            </a:extLst>
          </p:cNvPr>
          <p:cNvSpPr/>
          <p:nvPr/>
        </p:nvSpPr>
        <p:spPr>
          <a:xfrm flipH="1">
            <a:off x="9907926" y="659757"/>
            <a:ext cx="2284071" cy="5509267"/>
          </a:xfrm>
          <a:prstGeom prst="round1Rect">
            <a:avLst>
              <a:gd name="adj" fmla="val 0"/>
            </a:avLst>
          </a:prstGeom>
          <a:gradFill flip="none" rotWithShape="1">
            <a:gsLst>
              <a:gs pos="28000">
                <a:srgbClr val="423B81">
                  <a:alpha val="87000"/>
                </a:srgbClr>
              </a:gs>
              <a:gs pos="0">
                <a:srgbClr val="4A428D">
                  <a:alpha val="87000"/>
                </a:srgbClr>
              </a:gs>
              <a:gs pos="64000">
                <a:srgbClr val="1F1C38">
                  <a:alpha val="87000"/>
                  <a:lumMod val="100000"/>
                </a:srgbClr>
              </a:gs>
              <a:gs pos="100000">
                <a:srgbClr val="282828">
                  <a:alpha val="82000"/>
                  <a:lumMod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DD8C06-50C3-67B7-72A1-F72D72C93D5C}"/>
              </a:ext>
            </a:extLst>
          </p:cNvPr>
          <p:cNvSpPr txBox="1"/>
          <p:nvPr/>
        </p:nvSpPr>
        <p:spPr>
          <a:xfrm>
            <a:off x="10123986" y="3727047"/>
            <a:ext cx="18519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Montserrat" pitchFamily="2" charset="0"/>
              </a:rPr>
              <a:t>Blockchain technology has the potential to revolutionize various sectors</a:t>
            </a:r>
            <a:endParaRPr lang="en-IN" sz="1600" b="1" dirty="0">
              <a:solidFill>
                <a:schemeClr val="bg1"/>
              </a:solidFill>
              <a:latin typeface="Montserrat" pitchFamily="2" charset="0"/>
            </a:endParaRPr>
          </a:p>
        </p:txBody>
      </p:sp>
      <p:pic>
        <p:nvPicPr>
          <p:cNvPr id="9" name="Picture 8" descr="A white head with a smiley face in it&#10;&#10;Description automatically generated">
            <a:extLst>
              <a:ext uri="{FF2B5EF4-FFF2-40B4-BE49-F238E27FC236}">
                <a16:creationId xmlns:a16="http://schemas.microsoft.com/office/drawing/2014/main" id="{36DCDAC3-26B6-843D-6460-C20B7C9ABA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4962" y="2942259"/>
            <a:ext cx="576445" cy="5764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68F26F-5FCD-855F-EBC2-53CC5CC34CBD}"/>
              </a:ext>
            </a:extLst>
          </p:cNvPr>
          <p:cNvSpPr txBox="1"/>
          <p:nvPr/>
        </p:nvSpPr>
        <p:spPr>
          <a:xfrm rot="16200000">
            <a:off x="-1257954" y="3105835"/>
            <a:ext cx="4224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dirty="0">
                <a:solidFill>
                  <a:srgbClr val="C4C0E6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USE CASES</a:t>
            </a: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558A7B8E-EAFA-2338-22EB-4A37946E2AC0}"/>
              </a:ext>
            </a:extLst>
          </p:cNvPr>
          <p:cNvGrpSpPr/>
          <p:nvPr/>
        </p:nvGrpSpPr>
        <p:grpSpPr>
          <a:xfrm>
            <a:off x="1620455" y="905424"/>
            <a:ext cx="3287060" cy="1350804"/>
            <a:chOff x="1620455" y="1017184"/>
            <a:chExt cx="3287060" cy="1350804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943ECAA-697E-970E-6B60-A57DFC424551}"/>
                </a:ext>
              </a:extLst>
            </p:cNvPr>
            <p:cNvSpPr txBox="1"/>
            <p:nvPr/>
          </p:nvSpPr>
          <p:spPr>
            <a:xfrm>
              <a:off x="1620455" y="1017184"/>
              <a:ext cx="5671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b="1" dirty="0">
                  <a:solidFill>
                    <a:srgbClr val="3D348B"/>
                  </a:solidFill>
                  <a:latin typeface="Montserrat" pitchFamily="2" charset="0"/>
                </a:rPr>
                <a:t>01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A9E79B7-B01D-A08D-6EA8-63CFE0A8DA37}"/>
                </a:ext>
              </a:extLst>
            </p:cNvPr>
            <p:cNvSpPr/>
            <p:nvPr/>
          </p:nvSpPr>
          <p:spPr>
            <a:xfrm>
              <a:off x="1641721" y="1498494"/>
              <a:ext cx="541720" cy="52070"/>
            </a:xfrm>
            <a:prstGeom prst="rect">
              <a:avLst/>
            </a:prstGeom>
            <a:solidFill>
              <a:srgbClr val="2B256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BA8160B-9446-0AAF-2825-4D531AB1A369}"/>
                </a:ext>
              </a:extLst>
            </p:cNvPr>
            <p:cNvSpPr txBox="1"/>
            <p:nvPr/>
          </p:nvSpPr>
          <p:spPr>
            <a:xfrm>
              <a:off x="2308828" y="1078739"/>
              <a:ext cx="223283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rgbClr val="3D348B"/>
                  </a:solidFill>
                  <a:latin typeface="Gilmer Bold" panose="00000800000000000000" pitchFamily="50" charset="0"/>
                </a:rPr>
                <a:t>Healthcare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FF9AE126-84E2-B43F-F926-A3FD259FDAF4}"/>
                </a:ext>
              </a:extLst>
            </p:cNvPr>
            <p:cNvSpPr txBox="1"/>
            <p:nvPr/>
          </p:nvSpPr>
          <p:spPr>
            <a:xfrm>
              <a:off x="2295925" y="1536991"/>
              <a:ext cx="261159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ontserrat" pitchFamily="2" charset="0"/>
                </a:rPr>
                <a:t>Secure and transparent patient records, improved interoperability, and enhanced privacy protection.</a:t>
              </a:r>
              <a:endPara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0"/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74F20426-FC5D-F4CE-5011-79CF3AB84368}"/>
              </a:ext>
            </a:extLst>
          </p:cNvPr>
          <p:cNvGrpSpPr/>
          <p:nvPr/>
        </p:nvGrpSpPr>
        <p:grpSpPr>
          <a:xfrm>
            <a:off x="5579415" y="915584"/>
            <a:ext cx="4080362" cy="1155622"/>
            <a:chOff x="5579415" y="1027344"/>
            <a:chExt cx="4080362" cy="1155622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8ABFFBE-0E3C-55B8-848B-96F38D56911F}"/>
                </a:ext>
              </a:extLst>
            </p:cNvPr>
            <p:cNvSpPr txBox="1"/>
            <p:nvPr/>
          </p:nvSpPr>
          <p:spPr>
            <a:xfrm>
              <a:off x="5579415" y="1027344"/>
              <a:ext cx="7061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b="1" dirty="0">
                  <a:solidFill>
                    <a:srgbClr val="3D348B"/>
                  </a:solidFill>
                  <a:latin typeface="Montserrat" pitchFamily="2" charset="0"/>
                </a:rPr>
                <a:t>02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ABCCCE7-F1C7-2130-C3D9-001630B4F197}"/>
                </a:ext>
              </a:extLst>
            </p:cNvPr>
            <p:cNvSpPr txBox="1"/>
            <p:nvPr/>
          </p:nvSpPr>
          <p:spPr>
            <a:xfrm>
              <a:off x="6383058" y="1078739"/>
              <a:ext cx="27912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rgbClr val="3D348B"/>
                  </a:solidFill>
                  <a:latin typeface="Gilmer Bold" panose="00000800000000000000" pitchFamily="50" charset="0"/>
                </a:rPr>
                <a:t>Financial Services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60D23F78-87FA-4644-26F5-9224475738AE}"/>
                </a:ext>
              </a:extLst>
            </p:cNvPr>
            <p:cNvSpPr/>
            <p:nvPr/>
          </p:nvSpPr>
          <p:spPr>
            <a:xfrm>
              <a:off x="5630043" y="1510600"/>
              <a:ext cx="587569" cy="52070"/>
            </a:xfrm>
            <a:prstGeom prst="rect">
              <a:avLst/>
            </a:prstGeom>
            <a:solidFill>
              <a:srgbClr val="2B256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20E53E2-65E7-D7B3-2359-94181BE8D44D}"/>
                </a:ext>
              </a:extLst>
            </p:cNvPr>
            <p:cNvSpPr txBox="1"/>
            <p:nvPr/>
          </p:nvSpPr>
          <p:spPr>
            <a:xfrm>
              <a:off x="6384426" y="1536635"/>
              <a:ext cx="32753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ontserrat" pitchFamily="2" charset="0"/>
                </a:rPr>
                <a:t>Fraud detection, smart contracts for automated transactions, and increased transparency in financial transactions.</a:t>
              </a:r>
              <a:endPara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0"/>
              </a:endParaRP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8A19E272-EBFD-E44D-1DCB-709DD1FF6C35}"/>
              </a:ext>
            </a:extLst>
          </p:cNvPr>
          <p:cNvGrpSpPr/>
          <p:nvPr/>
        </p:nvGrpSpPr>
        <p:grpSpPr>
          <a:xfrm>
            <a:off x="1577782" y="2452128"/>
            <a:ext cx="3462048" cy="1168734"/>
            <a:chOff x="1577782" y="2491098"/>
            <a:chExt cx="3462048" cy="116873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F20881A-4608-4692-4E1A-0A924E79AFF5}"/>
                </a:ext>
              </a:extLst>
            </p:cNvPr>
            <p:cNvSpPr txBox="1"/>
            <p:nvPr/>
          </p:nvSpPr>
          <p:spPr>
            <a:xfrm>
              <a:off x="1577782" y="2491098"/>
              <a:ext cx="7061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b="1" dirty="0">
                  <a:solidFill>
                    <a:srgbClr val="3D348B"/>
                  </a:solidFill>
                  <a:latin typeface="Montserrat" pitchFamily="2" charset="0"/>
                </a:rPr>
                <a:t>03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623ADF7-A81A-1E44-1DEA-363A62E5B435}"/>
                </a:ext>
              </a:extLst>
            </p:cNvPr>
            <p:cNvSpPr txBox="1"/>
            <p:nvPr/>
          </p:nvSpPr>
          <p:spPr>
            <a:xfrm>
              <a:off x="2308828" y="2552653"/>
              <a:ext cx="27310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rgbClr val="3D348B"/>
                  </a:solidFill>
                  <a:latin typeface="Gilmer Bold" panose="00000800000000000000" pitchFamily="50" charset="0"/>
                </a:rPr>
                <a:t>Identity Verification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14179FBB-F9F2-832F-C924-1C4154A449F3}"/>
                </a:ext>
              </a:extLst>
            </p:cNvPr>
            <p:cNvSpPr/>
            <p:nvPr/>
          </p:nvSpPr>
          <p:spPr>
            <a:xfrm>
              <a:off x="1667921" y="3001080"/>
              <a:ext cx="541720" cy="51995"/>
            </a:xfrm>
            <a:prstGeom prst="rect">
              <a:avLst/>
            </a:prstGeom>
            <a:solidFill>
              <a:srgbClr val="2B256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5D99445B-7BEF-A838-C4C8-FD5BCCAF78C1}"/>
                </a:ext>
              </a:extLst>
            </p:cNvPr>
            <p:cNvSpPr txBox="1"/>
            <p:nvPr/>
          </p:nvSpPr>
          <p:spPr>
            <a:xfrm>
              <a:off x="2327874" y="3013501"/>
              <a:ext cx="26115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ontserrat" pitchFamily="2" charset="0"/>
                </a:rPr>
                <a:t>Secure and immutable identity records, reducing fraud and identity theft.</a:t>
              </a:r>
              <a:endPara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0"/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DE99CC5-C254-A523-8A32-503D6252D943}"/>
              </a:ext>
            </a:extLst>
          </p:cNvPr>
          <p:cNvGrpSpPr/>
          <p:nvPr/>
        </p:nvGrpSpPr>
        <p:grpSpPr>
          <a:xfrm>
            <a:off x="5566720" y="2464925"/>
            <a:ext cx="4002588" cy="1143516"/>
            <a:chOff x="5566720" y="2534375"/>
            <a:chExt cx="4002588" cy="1143516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011C45B-8EA9-E6A5-A0A4-80B6AF6A8503}"/>
                </a:ext>
              </a:extLst>
            </p:cNvPr>
            <p:cNvSpPr txBox="1"/>
            <p:nvPr/>
          </p:nvSpPr>
          <p:spPr>
            <a:xfrm>
              <a:off x="5566720" y="2534375"/>
              <a:ext cx="7061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b="1" dirty="0">
                  <a:solidFill>
                    <a:srgbClr val="3D348B"/>
                  </a:solidFill>
                  <a:latin typeface="Montserrat" pitchFamily="2" charset="0"/>
                </a:rPr>
                <a:t>04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97070D5-4E3B-933E-B4FF-38FF2271D698}"/>
                </a:ext>
              </a:extLst>
            </p:cNvPr>
            <p:cNvSpPr txBox="1"/>
            <p:nvPr/>
          </p:nvSpPr>
          <p:spPr>
            <a:xfrm>
              <a:off x="6363375" y="2587986"/>
              <a:ext cx="32059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rgbClr val="3D348B"/>
                  </a:solidFill>
                  <a:latin typeface="Gilmer Bold" panose="00000800000000000000" pitchFamily="50" charset="0"/>
                </a:rPr>
                <a:t>Environmental Impact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8AE2F200-49D8-5119-F542-B3395C5A17D2}"/>
                </a:ext>
              </a:extLst>
            </p:cNvPr>
            <p:cNvSpPr/>
            <p:nvPr/>
          </p:nvSpPr>
          <p:spPr>
            <a:xfrm>
              <a:off x="5630043" y="3005525"/>
              <a:ext cx="587569" cy="52070"/>
            </a:xfrm>
            <a:prstGeom prst="rect">
              <a:avLst/>
            </a:prstGeom>
            <a:solidFill>
              <a:srgbClr val="2B256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D2E6122-7C75-1C67-BCE1-57DD9F594527}"/>
                </a:ext>
              </a:extLst>
            </p:cNvPr>
            <p:cNvSpPr txBox="1"/>
            <p:nvPr/>
          </p:nvSpPr>
          <p:spPr>
            <a:xfrm>
              <a:off x="6383058" y="3031560"/>
              <a:ext cx="26115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ontserrat" pitchFamily="2" charset="0"/>
                </a:rPr>
                <a:t>Tracking and verifying carbon footprints and other environmental metrics.</a:t>
              </a:r>
              <a:endPara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0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A864D63-EB77-238A-C13C-AB7D71D1C3F0}"/>
              </a:ext>
            </a:extLst>
          </p:cNvPr>
          <p:cNvGrpSpPr/>
          <p:nvPr/>
        </p:nvGrpSpPr>
        <p:grpSpPr>
          <a:xfrm>
            <a:off x="1579814" y="3822815"/>
            <a:ext cx="4432646" cy="1148767"/>
            <a:chOff x="1579814" y="4008015"/>
            <a:chExt cx="4432646" cy="114876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A7D3576-963B-8E0F-070F-2EC3FB07FBA3}"/>
                </a:ext>
              </a:extLst>
            </p:cNvPr>
            <p:cNvSpPr txBox="1"/>
            <p:nvPr/>
          </p:nvSpPr>
          <p:spPr>
            <a:xfrm>
              <a:off x="1579814" y="4008015"/>
              <a:ext cx="7061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b="1" dirty="0">
                  <a:solidFill>
                    <a:srgbClr val="3D348B"/>
                  </a:solidFill>
                  <a:latin typeface="Montserrat" pitchFamily="2" charset="0"/>
                </a:rPr>
                <a:t>05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835BF4B-5C38-B00D-309D-9EE8B4718687}"/>
                </a:ext>
              </a:extLst>
            </p:cNvPr>
            <p:cNvSpPr txBox="1"/>
            <p:nvPr/>
          </p:nvSpPr>
          <p:spPr>
            <a:xfrm>
              <a:off x="2308828" y="4039857"/>
              <a:ext cx="37036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rgbClr val="3D348B"/>
                  </a:solidFill>
                  <a:latin typeface="Gilmer Bold" panose="00000800000000000000" pitchFamily="50" charset="0"/>
                </a:rPr>
                <a:t>Voting Systems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2EAF20B8-9BE6-22ED-CB63-F3168F662DF8}"/>
                </a:ext>
              </a:extLst>
            </p:cNvPr>
            <p:cNvSpPr/>
            <p:nvPr/>
          </p:nvSpPr>
          <p:spPr>
            <a:xfrm>
              <a:off x="1667921" y="4510451"/>
              <a:ext cx="541720" cy="51995"/>
            </a:xfrm>
            <a:prstGeom prst="rect">
              <a:avLst/>
            </a:prstGeom>
            <a:solidFill>
              <a:srgbClr val="2B256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7CDE7073-E619-D0E4-15CD-85B75B5A906E}"/>
                </a:ext>
              </a:extLst>
            </p:cNvPr>
            <p:cNvSpPr txBox="1"/>
            <p:nvPr/>
          </p:nvSpPr>
          <p:spPr>
            <a:xfrm>
              <a:off x="2339161" y="4510451"/>
              <a:ext cx="26115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ontserrat" pitchFamily="2" charset="0"/>
                </a:rPr>
                <a:t>Ensuring fair and transparent elections, preventing tampering and fraud.</a:t>
              </a:r>
              <a:endPara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0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98E01D9-A6ED-7C2A-2CAB-490DB21FC0DE}"/>
              </a:ext>
            </a:extLst>
          </p:cNvPr>
          <p:cNvGrpSpPr/>
          <p:nvPr/>
        </p:nvGrpSpPr>
        <p:grpSpPr>
          <a:xfrm>
            <a:off x="5576881" y="3816719"/>
            <a:ext cx="3505200" cy="1185013"/>
            <a:chOff x="5576881" y="4001919"/>
            <a:chExt cx="3505200" cy="1185013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3D318DB-9EE3-A456-341F-A789AEB2C9B7}"/>
                </a:ext>
              </a:extLst>
            </p:cNvPr>
            <p:cNvSpPr txBox="1"/>
            <p:nvPr/>
          </p:nvSpPr>
          <p:spPr>
            <a:xfrm>
              <a:off x="5576881" y="4001919"/>
              <a:ext cx="68586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b="1" dirty="0">
                  <a:solidFill>
                    <a:srgbClr val="3D348B"/>
                  </a:solidFill>
                  <a:latin typeface="Montserrat" pitchFamily="2" charset="0"/>
                </a:rPr>
                <a:t>06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9FBDD15D-B321-92F0-1481-3F55584197D3}"/>
                </a:ext>
              </a:extLst>
            </p:cNvPr>
            <p:cNvSpPr txBox="1"/>
            <p:nvPr/>
          </p:nvSpPr>
          <p:spPr>
            <a:xfrm>
              <a:off x="6351079" y="4039857"/>
              <a:ext cx="273100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rgbClr val="3D348B"/>
                  </a:solidFill>
                  <a:latin typeface="Gilmer Bold" panose="00000800000000000000" pitchFamily="50" charset="0"/>
                </a:rPr>
                <a:t>Smart Contracts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459B17C0-86D0-C059-B958-D7577177B447}"/>
                </a:ext>
              </a:extLst>
            </p:cNvPr>
            <p:cNvSpPr/>
            <p:nvPr/>
          </p:nvSpPr>
          <p:spPr>
            <a:xfrm>
              <a:off x="5630043" y="4501522"/>
              <a:ext cx="587569" cy="52070"/>
            </a:xfrm>
            <a:prstGeom prst="rect">
              <a:avLst/>
            </a:prstGeom>
            <a:solidFill>
              <a:srgbClr val="2B256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5C52620-8842-7F7B-1579-07B70FCDD6A5}"/>
                </a:ext>
              </a:extLst>
            </p:cNvPr>
            <p:cNvSpPr txBox="1"/>
            <p:nvPr/>
          </p:nvSpPr>
          <p:spPr>
            <a:xfrm>
              <a:off x="6383058" y="4540601"/>
              <a:ext cx="26115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ontserrat" pitchFamily="2" charset="0"/>
                </a:rPr>
                <a:t>Automating legal agreements and contracts without the need for intermediaries.</a:t>
              </a:r>
              <a:endPara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0"/>
              </a:endParaRP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776F2480-5645-7D52-A93D-2484DCF62C96}"/>
              </a:ext>
            </a:extLst>
          </p:cNvPr>
          <p:cNvGrpSpPr/>
          <p:nvPr/>
        </p:nvGrpSpPr>
        <p:grpSpPr>
          <a:xfrm>
            <a:off x="1566983" y="5106436"/>
            <a:ext cx="4399656" cy="1178544"/>
            <a:chOff x="1566983" y="5291636"/>
            <a:chExt cx="4399656" cy="1178544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BF434BCC-0BA5-F9F6-0AA9-D93F6F218001}"/>
                </a:ext>
              </a:extLst>
            </p:cNvPr>
            <p:cNvSpPr txBox="1"/>
            <p:nvPr/>
          </p:nvSpPr>
          <p:spPr>
            <a:xfrm>
              <a:off x="1566983" y="5291636"/>
              <a:ext cx="6960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800" b="1" dirty="0">
                  <a:solidFill>
                    <a:srgbClr val="3D348B"/>
                  </a:solidFill>
                  <a:latin typeface="Montserrat" pitchFamily="2" charset="0"/>
                </a:rPr>
                <a:t>07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78F7019-D1AA-80B9-7AD2-0A240626D6EE}"/>
                </a:ext>
              </a:extLst>
            </p:cNvPr>
            <p:cNvSpPr txBox="1"/>
            <p:nvPr/>
          </p:nvSpPr>
          <p:spPr>
            <a:xfrm>
              <a:off x="2263007" y="5353191"/>
              <a:ext cx="37036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sz="2000" dirty="0">
                  <a:solidFill>
                    <a:srgbClr val="3D348B"/>
                  </a:solidFill>
                  <a:latin typeface="Gilmer Bold" panose="00000800000000000000" pitchFamily="50" charset="0"/>
                </a:rPr>
                <a:t>Supply chain Management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DCC31DD-612A-9D52-3D10-BA3D7C8C28F1}"/>
                </a:ext>
              </a:extLst>
            </p:cNvPr>
            <p:cNvSpPr/>
            <p:nvPr/>
          </p:nvSpPr>
          <p:spPr>
            <a:xfrm>
              <a:off x="1641721" y="5788821"/>
              <a:ext cx="541720" cy="51995"/>
            </a:xfrm>
            <a:prstGeom prst="rect">
              <a:avLst/>
            </a:prstGeom>
            <a:solidFill>
              <a:srgbClr val="2B256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A08F058-8F14-CE38-EA93-CF63951BEA6E}"/>
                </a:ext>
              </a:extLst>
            </p:cNvPr>
            <p:cNvSpPr txBox="1"/>
            <p:nvPr/>
          </p:nvSpPr>
          <p:spPr>
            <a:xfrm>
              <a:off x="2299476" y="5823849"/>
              <a:ext cx="29430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Montserrat" pitchFamily="2" charset="0"/>
                </a:rPr>
                <a:t>Real-time tracking and verification of goods, reducing counterfeiting and improving transparency.</a:t>
              </a:r>
              <a:endParaRPr lang="en-I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8081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person using a tablet and a stylus&#10;&#10;Description automatically generated">
            <a:extLst>
              <a:ext uri="{FF2B5EF4-FFF2-40B4-BE49-F238E27FC236}">
                <a16:creationId xmlns:a16="http://schemas.microsoft.com/office/drawing/2014/main" id="{E240AD09-02CA-782A-8F33-6F6E920A9E4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5" r="10585"/>
          <a:stretch>
            <a:fillRect/>
          </a:stretch>
        </p:blipFill>
        <p:spPr/>
      </p:pic>
      <p:sp>
        <p:nvSpPr>
          <p:cNvPr id="5" name="Rectangle: Single Corner Rounded 4">
            <a:extLst>
              <a:ext uri="{FF2B5EF4-FFF2-40B4-BE49-F238E27FC236}">
                <a16:creationId xmlns:a16="http://schemas.microsoft.com/office/drawing/2014/main" id="{4A5BE5AC-3C5B-3605-6367-75B2A33D3B49}"/>
              </a:ext>
            </a:extLst>
          </p:cNvPr>
          <p:cNvSpPr/>
          <p:nvPr/>
        </p:nvSpPr>
        <p:spPr>
          <a:xfrm flipH="1">
            <a:off x="4293779" y="0"/>
            <a:ext cx="3604437" cy="6858000"/>
          </a:xfrm>
          <a:prstGeom prst="round1Rect">
            <a:avLst>
              <a:gd name="adj" fmla="val 0"/>
            </a:avLst>
          </a:prstGeom>
          <a:gradFill flip="none" rotWithShape="1">
            <a:gsLst>
              <a:gs pos="28000">
                <a:srgbClr val="423B81">
                  <a:alpha val="80000"/>
                </a:srgbClr>
              </a:gs>
              <a:gs pos="0">
                <a:srgbClr val="4A428D">
                  <a:alpha val="57000"/>
                </a:srgbClr>
              </a:gs>
              <a:gs pos="64000">
                <a:srgbClr val="1F1C38">
                  <a:lumMod val="100000"/>
                  <a:alpha val="87000"/>
                </a:srgbClr>
              </a:gs>
              <a:gs pos="100000">
                <a:srgbClr val="282828">
                  <a:alpha val="82000"/>
                  <a:lumMod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18325E-08D3-1E80-0E56-625B2988C80D}"/>
              </a:ext>
            </a:extLst>
          </p:cNvPr>
          <p:cNvSpPr txBox="1"/>
          <p:nvPr/>
        </p:nvSpPr>
        <p:spPr>
          <a:xfrm>
            <a:off x="4040282" y="680015"/>
            <a:ext cx="42247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dirty="0">
                <a:solidFill>
                  <a:schemeClr val="bg1"/>
                </a:solidFill>
                <a:latin typeface="Circular Spotify Tx T Med" panose="020B0604020101010102" pitchFamily="34" charset="0"/>
                <a:cs typeface="Circular Spotify Tx T Med" panose="020B0604020101010102" pitchFamily="34" charset="0"/>
              </a:rPr>
              <a:t>Consensus Mechanism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16D50DE-7618-97EF-4C07-A8789E0759BD}"/>
              </a:ext>
            </a:extLst>
          </p:cNvPr>
          <p:cNvSpPr txBox="1"/>
          <p:nvPr/>
        </p:nvSpPr>
        <p:spPr>
          <a:xfrm>
            <a:off x="4550777" y="3833038"/>
            <a:ext cx="3090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8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Ensures all participants agree on the state of the ledger. It contributes to the security and validity of transactions in several ways</a:t>
            </a:r>
            <a:endParaRPr lang="en-IN" sz="1600" dirty="0">
              <a:solidFill>
                <a:schemeClr val="bg1">
                  <a:lumMod val="8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B8817AC-AA3A-5F9B-9A1B-4B47B76B1D25}"/>
              </a:ext>
            </a:extLst>
          </p:cNvPr>
          <p:cNvGrpSpPr/>
          <p:nvPr/>
        </p:nvGrpSpPr>
        <p:grpSpPr>
          <a:xfrm>
            <a:off x="486373" y="775050"/>
            <a:ext cx="3371384" cy="2288249"/>
            <a:chOff x="384250" y="1531087"/>
            <a:chExt cx="3371384" cy="2288249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17820B2-C935-50DB-8A36-5AB3909F9C49}"/>
                </a:ext>
              </a:extLst>
            </p:cNvPr>
            <p:cNvSpPr/>
            <p:nvPr/>
          </p:nvSpPr>
          <p:spPr>
            <a:xfrm>
              <a:off x="384250" y="1531087"/>
              <a:ext cx="765544" cy="776177"/>
            </a:xfrm>
            <a:prstGeom prst="ellipse">
              <a:avLst/>
            </a:prstGeom>
            <a:gradFill flip="none" rotWithShape="1">
              <a:gsLst>
                <a:gs pos="40000">
                  <a:srgbClr val="403890"/>
                </a:gs>
                <a:gs pos="0">
                  <a:srgbClr val="4A40A6"/>
                </a:gs>
                <a:gs pos="100000">
                  <a:schemeClr val="tx1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E69B223-CA61-4EE0-831A-93F87AD8DE71}"/>
                </a:ext>
              </a:extLst>
            </p:cNvPr>
            <p:cNvSpPr txBox="1"/>
            <p:nvPr/>
          </p:nvSpPr>
          <p:spPr>
            <a:xfrm>
              <a:off x="1398299" y="1541986"/>
              <a:ext cx="23573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rgbClr val="4A40A6"/>
                  </a:solidFill>
                  <a:latin typeface="Gilmer Bold" panose="00000800000000000000" pitchFamily="50" charset="0"/>
                </a:rPr>
                <a:t>Everyone agrees</a:t>
              </a:r>
            </a:p>
          </p:txBody>
        </p:sp>
        <p:pic>
          <p:nvPicPr>
            <p:cNvPr id="14" name="Picture 13" descr="A green logo with a check mark and a check mark&#10;&#10;Description automatically generated">
              <a:extLst>
                <a:ext uri="{FF2B5EF4-FFF2-40B4-BE49-F238E27FC236}">
                  <a16:creationId xmlns:a16="http://schemas.microsoft.com/office/drawing/2014/main" id="{190C96AF-102C-DD70-7B61-E199ACA10A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9195" y="1628074"/>
              <a:ext cx="566488" cy="566488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FDF18AA-4B09-23A8-8BF0-C111378AD234}"/>
                </a:ext>
              </a:extLst>
            </p:cNvPr>
            <p:cNvSpPr txBox="1"/>
            <p:nvPr/>
          </p:nvSpPr>
          <p:spPr>
            <a:xfrm>
              <a:off x="1370848" y="2003454"/>
              <a:ext cx="2384786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sz="1400" dirty="0">
                  <a:latin typeface="Montserrat" pitchFamily="2" charset="0"/>
                </a:rPr>
                <a:t>When a new transaction happens, everyone in the network checks it. If most people agree it’s good, then it gets added to the blockchain.</a:t>
              </a:r>
              <a:endParaRPr lang="en-IN" sz="1400" dirty="0">
                <a:latin typeface="Montserrat" pitchFamily="2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69D9A1A-C266-BD45-E180-B9280FA60D8F}"/>
              </a:ext>
            </a:extLst>
          </p:cNvPr>
          <p:cNvGrpSpPr/>
          <p:nvPr/>
        </p:nvGrpSpPr>
        <p:grpSpPr>
          <a:xfrm>
            <a:off x="486373" y="4012352"/>
            <a:ext cx="3831140" cy="2072805"/>
            <a:chOff x="384250" y="1531087"/>
            <a:chExt cx="3831140" cy="2072805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BB3DFBA-D16E-284C-4B26-A1015B39C84D}"/>
                </a:ext>
              </a:extLst>
            </p:cNvPr>
            <p:cNvSpPr/>
            <p:nvPr/>
          </p:nvSpPr>
          <p:spPr>
            <a:xfrm>
              <a:off x="384250" y="1531087"/>
              <a:ext cx="765544" cy="776177"/>
            </a:xfrm>
            <a:prstGeom prst="ellipse">
              <a:avLst/>
            </a:prstGeom>
            <a:gradFill flip="none" rotWithShape="1">
              <a:gsLst>
                <a:gs pos="40000">
                  <a:srgbClr val="403890"/>
                </a:gs>
                <a:gs pos="0">
                  <a:srgbClr val="4A40A6"/>
                </a:gs>
                <a:gs pos="100000">
                  <a:schemeClr val="tx1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270D61-0305-BCEF-5173-240F53C73697}"/>
                </a:ext>
              </a:extLst>
            </p:cNvPr>
            <p:cNvSpPr txBox="1"/>
            <p:nvPr/>
          </p:nvSpPr>
          <p:spPr>
            <a:xfrm>
              <a:off x="1403291" y="1531087"/>
              <a:ext cx="28120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rgbClr val="4A40A6"/>
                  </a:solidFill>
                  <a:latin typeface="Gilmer Bold" panose="00000800000000000000" pitchFamily="50" charset="0"/>
                </a:rPr>
                <a:t>No Double Spending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D05631B-08F6-971E-AFC2-EAB521E0362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31469" y="1692622"/>
              <a:ext cx="419629" cy="419629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B0D89EC-D705-511A-E73A-9D38D4158CD4}"/>
                </a:ext>
              </a:extLst>
            </p:cNvPr>
            <p:cNvSpPr txBox="1"/>
            <p:nvPr/>
          </p:nvSpPr>
          <p:spPr>
            <a:xfrm>
              <a:off x="1370848" y="2003454"/>
              <a:ext cx="2384786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sz="1400" dirty="0">
                  <a:latin typeface="Montserrat" pitchFamily="2" charset="0"/>
                </a:rPr>
                <a:t>Once a coin is used in a transaction, it can’t be used again. This stops people from trying to spend the same money twice.</a:t>
              </a:r>
              <a:endParaRPr lang="en-IN" sz="1400" dirty="0">
                <a:latin typeface="Montserrat" pitchFamily="2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5E5213C-CF1A-F8CA-1190-4788ED130618}"/>
              </a:ext>
            </a:extLst>
          </p:cNvPr>
          <p:cNvGrpSpPr/>
          <p:nvPr/>
        </p:nvGrpSpPr>
        <p:grpSpPr>
          <a:xfrm>
            <a:off x="8061549" y="775050"/>
            <a:ext cx="4154490" cy="2072522"/>
            <a:chOff x="384250" y="1531087"/>
            <a:chExt cx="4154490" cy="2072522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BEDBEF9-DC74-E6E9-0E0E-DF5142702B2E}"/>
                </a:ext>
              </a:extLst>
            </p:cNvPr>
            <p:cNvSpPr/>
            <p:nvPr/>
          </p:nvSpPr>
          <p:spPr>
            <a:xfrm>
              <a:off x="384250" y="1531087"/>
              <a:ext cx="765544" cy="776177"/>
            </a:xfrm>
            <a:prstGeom prst="ellipse">
              <a:avLst/>
            </a:prstGeom>
            <a:gradFill flip="none" rotWithShape="1">
              <a:gsLst>
                <a:gs pos="40000">
                  <a:srgbClr val="403890"/>
                </a:gs>
                <a:gs pos="0">
                  <a:srgbClr val="4A40A6"/>
                </a:gs>
                <a:gs pos="100000">
                  <a:schemeClr val="tx1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CED94DB-A1D3-FD74-B560-6101131CBBDC}"/>
                </a:ext>
              </a:extLst>
            </p:cNvPr>
            <p:cNvSpPr txBox="1"/>
            <p:nvPr/>
          </p:nvSpPr>
          <p:spPr>
            <a:xfrm>
              <a:off x="1403291" y="1531087"/>
              <a:ext cx="31354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rgbClr val="4A40A6"/>
                  </a:solidFill>
                  <a:latin typeface="Gilmer Bold" panose="00000800000000000000" pitchFamily="50" charset="0"/>
                </a:rPr>
                <a:t>Protection Against Attacks</a:t>
              </a:r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97BF550-5450-EE79-CEB2-F110DFA5FEA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46831" y="1691127"/>
              <a:ext cx="440381" cy="440381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54DCFB2-0B0E-CDA1-943E-6C96D6FA0667}"/>
                </a:ext>
              </a:extLst>
            </p:cNvPr>
            <p:cNvSpPr txBox="1"/>
            <p:nvPr/>
          </p:nvSpPr>
          <p:spPr>
            <a:xfrm>
              <a:off x="1413880" y="2218614"/>
              <a:ext cx="238478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sz="1400" dirty="0">
                  <a:latin typeface="Montserrat" pitchFamily="2" charset="0"/>
                </a:rPr>
                <a:t>Some systems make it really hard for an attacker to take over the network, so even if they try, they won’t succeed.</a:t>
              </a:r>
              <a:endParaRPr lang="en-IN" sz="1400" dirty="0">
                <a:latin typeface="Montserrat" pitchFamily="2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DA52739-AA66-1B90-3F60-6B8931238E2C}"/>
              </a:ext>
            </a:extLst>
          </p:cNvPr>
          <p:cNvGrpSpPr/>
          <p:nvPr/>
        </p:nvGrpSpPr>
        <p:grpSpPr>
          <a:xfrm>
            <a:off x="8037510" y="4010429"/>
            <a:ext cx="4154490" cy="2287965"/>
            <a:chOff x="384250" y="1531087"/>
            <a:chExt cx="4154490" cy="2287965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9A35C00-7273-7808-6EFB-682FBEEA9A27}"/>
                </a:ext>
              </a:extLst>
            </p:cNvPr>
            <p:cNvSpPr/>
            <p:nvPr/>
          </p:nvSpPr>
          <p:spPr>
            <a:xfrm>
              <a:off x="384250" y="1531087"/>
              <a:ext cx="765544" cy="776177"/>
            </a:xfrm>
            <a:prstGeom prst="ellipse">
              <a:avLst/>
            </a:prstGeom>
            <a:gradFill flip="none" rotWithShape="1">
              <a:gsLst>
                <a:gs pos="40000">
                  <a:srgbClr val="403890"/>
                </a:gs>
                <a:gs pos="0">
                  <a:srgbClr val="4A40A6"/>
                </a:gs>
                <a:gs pos="100000">
                  <a:schemeClr val="tx1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A169928-8E24-A514-8277-16A9DFE6261B}"/>
                </a:ext>
              </a:extLst>
            </p:cNvPr>
            <p:cNvSpPr txBox="1"/>
            <p:nvPr/>
          </p:nvSpPr>
          <p:spPr>
            <a:xfrm>
              <a:off x="1403291" y="1531087"/>
              <a:ext cx="313544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dirty="0">
                  <a:solidFill>
                    <a:srgbClr val="4A40A6"/>
                  </a:solidFill>
                  <a:latin typeface="Gilmer Bold" panose="00000800000000000000" pitchFamily="50" charset="0"/>
                </a:rPr>
                <a:t>Can Check What Happened</a:t>
              </a: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5374DFDA-C940-9E0A-AB1A-6F8BBAA7E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46831" y="1691127"/>
              <a:ext cx="440381" cy="440381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CD8EE6E-8BFC-C5A5-EC3C-EB7ADEA9C429}"/>
                </a:ext>
              </a:extLst>
            </p:cNvPr>
            <p:cNvSpPr txBox="1"/>
            <p:nvPr/>
          </p:nvSpPr>
          <p:spPr>
            <a:xfrm>
              <a:off x="1413880" y="2218614"/>
              <a:ext cx="2384786" cy="1600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ü"/>
              </a:pPr>
              <a:r>
                <a:rPr lang="en-US" sz="1400" dirty="0">
                  <a:latin typeface="Montserrat" pitchFamily="2" charset="0"/>
                </a:rPr>
                <a:t>Anyone can look at the blockchain and see exactly what happened, which helps keep things honest and transparent.</a:t>
              </a:r>
              <a:endParaRPr lang="en-IN" sz="1400" dirty="0">
                <a:latin typeface="Montserra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3310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9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1D6222-2515-8287-A1E1-ED5F96BFA16A}"/>
              </a:ext>
            </a:extLst>
          </p:cNvPr>
          <p:cNvSpPr txBox="1"/>
          <p:nvPr/>
        </p:nvSpPr>
        <p:spPr>
          <a:xfrm>
            <a:off x="3608961" y="476656"/>
            <a:ext cx="6361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403890"/>
                </a:solidFill>
                <a:latin typeface="Gilmer Bold" panose="00000800000000000000" pitchFamily="50" charset="0"/>
              </a:rPr>
              <a:t>Coinbase vs Regular Transaction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CDE30A9-98E2-A45E-5D2F-B6BC67C7BF9D}"/>
              </a:ext>
            </a:extLst>
          </p:cNvPr>
          <p:cNvGrpSpPr/>
          <p:nvPr/>
        </p:nvGrpSpPr>
        <p:grpSpPr>
          <a:xfrm>
            <a:off x="448193" y="1488496"/>
            <a:ext cx="11295614" cy="4786168"/>
            <a:chOff x="592997" y="1694725"/>
            <a:chExt cx="11295614" cy="4786168"/>
          </a:xfrm>
        </p:grpSpPr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20FDF53D-A057-3DA9-9A1D-26D253620439}"/>
                </a:ext>
              </a:extLst>
            </p:cNvPr>
            <p:cNvGrpSpPr/>
            <p:nvPr/>
          </p:nvGrpSpPr>
          <p:grpSpPr>
            <a:xfrm>
              <a:off x="592999" y="3428998"/>
              <a:ext cx="11293683" cy="1346901"/>
              <a:chOff x="592999" y="3428998"/>
              <a:chExt cx="11293683" cy="1346901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F1E92EA-3AE0-E93A-9830-A6052FFEC56F}"/>
                  </a:ext>
                </a:extLst>
              </p:cNvPr>
              <p:cNvGrpSpPr/>
              <p:nvPr/>
            </p:nvGrpSpPr>
            <p:grpSpPr>
              <a:xfrm rot="16200000">
                <a:off x="179979" y="3842018"/>
                <a:ext cx="1346901" cy="520861"/>
                <a:chOff x="4666138" y="3168570"/>
                <a:chExt cx="1695860" cy="520861"/>
              </a:xfrm>
              <a:solidFill>
                <a:srgbClr val="F35B04"/>
              </a:solidFill>
            </p:grpSpPr>
            <p:sp>
              <p:nvSpPr>
                <p:cNvPr id="11" name="Rectangle: Rounded Corners 10">
                  <a:extLst>
                    <a:ext uri="{FF2B5EF4-FFF2-40B4-BE49-F238E27FC236}">
                      <a16:creationId xmlns:a16="http://schemas.microsoft.com/office/drawing/2014/main" id="{3274F8A3-5C88-222C-36CF-58B73441F7FB}"/>
                    </a:ext>
                  </a:extLst>
                </p:cNvPr>
                <p:cNvSpPr/>
                <p:nvPr/>
              </p:nvSpPr>
              <p:spPr>
                <a:xfrm rot="5400000">
                  <a:off x="5253638" y="2581071"/>
                  <a:ext cx="520861" cy="1695859"/>
                </a:xfrm>
                <a:prstGeom prst="roundRect">
                  <a:avLst>
                    <a:gd name="adj" fmla="val 10271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1591D44A-44CA-0484-CE8A-E8435EBC3944}"/>
                    </a:ext>
                  </a:extLst>
                </p:cNvPr>
                <p:cNvSpPr txBox="1"/>
                <p:nvPr/>
              </p:nvSpPr>
              <p:spPr>
                <a:xfrm>
                  <a:off x="4666138" y="3276612"/>
                  <a:ext cx="1695860" cy="369332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dirty="0">
                      <a:solidFill>
                        <a:schemeClr val="bg1"/>
                      </a:solidFill>
                      <a:latin typeface="Poppins Medium" panose="00000600000000000000" pitchFamily="50" charset="0"/>
                      <a:cs typeface="Poppins Medium" panose="00000600000000000000" pitchFamily="50" charset="0"/>
                    </a:rPr>
                    <a:t>COINBASE</a:t>
                  </a:r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9F06507E-8C85-E746-32F3-8C2C0E3DC6A6}"/>
                  </a:ext>
                </a:extLst>
              </p:cNvPr>
              <p:cNvGrpSpPr/>
              <p:nvPr/>
            </p:nvGrpSpPr>
            <p:grpSpPr>
              <a:xfrm>
                <a:off x="1391725" y="3429000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B0D4B6D2-AB7A-EB50-839C-06E322F3E511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B785E6C6-4FCB-E097-E65F-5587C2AEA484}"/>
                    </a:ext>
                  </a:extLst>
                </p:cNvPr>
                <p:cNvSpPr txBox="1"/>
                <p:nvPr/>
              </p:nvSpPr>
              <p:spPr>
                <a:xfrm>
                  <a:off x="1969546" y="1796198"/>
                  <a:ext cx="1920240" cy="9541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Rewards miners for adding a new block to the blockchain.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2E7D161-B59A-932B-5CE2-4E36F3E11903}"/>
                  </a:ext>
                </a:extLst>
              </p:cNvPr>
              <p:cNvGrpSpPr/>
              <p:nvPr/>
            </p:nvGrpSpPr>
            <p:grpSpPr>
              <a:xfrm>
                <a:off x="3517704" y="3446989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21" name="Rectangle: Rounded Corners 20">
                  <a:extLst>
                    <a:ext uri="{FF2B5EF4-FFF2-40B4-BE49-F238E27FC236}">
                      <a16:creationId xmlns:a16="http://schemas.microsoft.com/office/drawing/2014/main" id="{A86D6300-2071-3956-7FC2-3DD69671FEC2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40E2E78B-EF15-1BEF-219C-235B787C9BAB}"/>
                    </a:ext>
                  </a:extLst>
                </p:cNvPr>
                <p:cNvSpPr txBox="1"/>
                <p:nvPr/>
              </p:nvSpPr>
              <p:spPr>
                <a:xfrm>
                  <a:off x="1969546" y="1797639"/>
                  <a:ext cx="1920240" cy="738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No inputs; it’s created by the miner.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4E0B177-7701-033D-7D3F-083F4BC15D17}"/>
                  </a:ext>
                </a:extLst>
              </p:cNvPr>
              <p:cNvGrpSpPr/>
              <p:nvPr/>
            </p:nvGrpSpPr>
            <p:grpSpPr>
              <a:xfrm>
                <a:off x="5637659" y="3442348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24" name="Rectangle: Rounded Corners 23">
                  <a:extLst>
                    <a:ext uri="{FF2B5EF4-FFF2-40B4-BE49-F238E27FC236}">
                      <a16:creationId xmlns:a16="http://schemas.microsoft.com/office/drawing/2014/main" id="{0D01A4BD-B146-8300-450B-AFC271BCEC69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B2E35A64-A8CF-06EE-F0BD-CE2F9FBB06ED}"/>
                    </a:ext>
                  </a:extLst>
                </p:cNvPr>
                <p:cNvSpPr txBox="1"/>
                <p:nvPr/>
              </p:nvSpPr>
              <p:spPr>
                <a:xfrm>
                  <a:off x="1969546" y="1797639"/>
                  <a:ext cx="1920240" cy="962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Automatically included in the block by the miner.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C7C34239-5B7F-4F60-3524-67C5D3185317}"/>
                  </a:ext>
                </a:extLst>
              </p:cNvPr>
              <p:cNvGrpSpPr/>
              <p:nvPr/>
            </p:nvGrpSpPr>
            <p:grpSpPr>
              <a:xfrm>
                <a:off x="9877569" y="3429000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27" name="Rectangle: Rounded Corners 26">
                  <a:extLst>
                    <a:ext uri="{FF2B5EF4-FFF2-40B4-BE49-F238E27FC236}">
                      <a16:creationId xmlns:a16="http://schemas.microsoft.com/office/drawing/2014/main" id="{40920396-3E8E-EB37-E748-BB2EB0D8F669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92D49816-E03C-14AF-512E-7611692840A0}"/>
                    </a:ext>
                  </a:extLst>
                </p:cNvPr>
                <p:cNvSpPr txBox="1"/>
                <p:nvPr/>
              </p:nvSpPr>
              <p:spPr>
                <a:xfrm>
                  <a:off x="1969546" y="1797639"/>
                  <a:ext cx="1920240" cy="962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Bitcoin mining rewards, Ethereum block rewards.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F32E822A-38A2-651B-BBAE-D8C1B95AD7B2}"/>
                  </a:ext>
                </a:extLst>
              </p:cNvPr>
              <p:cNvGrpSpPr/>
              <p:nvPr/>
            </p:nvGrpSpPr>
            <p:grpSpPr>
              <a:xfrm>
                <a:off x="7757614" y="3442348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33" name="Rectangle: Rounded Corners 32">
                  <a:extLst>
                    <a:ext uri="{FF2B5EF4-FFF2-40B4-BE49-F238E27FC236}">
                      <a16:creationId xmlns:a16="http://schemas.microsoft.com/office/drawing/2014/main" id="{49C9AC4E-EA79-C3E7-B392-210CBD6473F5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330D334A-884B-311A-DBDC-72FDB6765744}"/>
                    </a:ext>
                  </a:extLst>
                </p:cNvPr>
                <p:cNvSpPr txBox="1"/>
                <p:nvPr/>
              </p:nvSpPr>
              <p:spPr>
                <a:xfrm>
                  <a:off x="2030312" y="1995970"/>
                  <a:ext cx="1920240" cy="52764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Only involves the miner.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971A4B1F-3A6F-9E2D-FEE3-0B7BC9683A31}"/>
                </a:ext>
              </a:extLst>
            </p:cNvPr>
            <p:cNvGrpSpPr/>
            <p:nvPr/>
          </p:nvGrpSpPr>
          <p:grpSpPr>
            <a:xfrm>
              <a:off x="593000" y="1694725"/>
              <a:ext cx="11295610" cy="1346900"/>
              <a:chOff x="593000" y="1694725"/>
              <a:chExt cx="11295610" cy="1346900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38825BFF-8405-629A-5B0E-11EDF78DE242}"/>
                  </a:ext>
                </a:extLst>
              </p:cNvPr>
              <p:cNvGrpSpPr/>
              <p:nvPr/>
            </p:nvGrpSpPr>
            <p:grpSpPr>
              <a:xfrm rot="16200000">
                <a:off x="179980" y="2107745"/>
                <a:ext cx="1346900" cy="520860"/>
                <a:chOff x="4398382" y="3168570"/>
                <a:chExt cx="2289482" cy="520861"/>
              </a:xfrm>
              <a:solidFill>
                <a:srgbClr val="3D348B"/>
              </a:solidFill>
            </p:grpSpPr>
            <p:sp>
              <p:nvSpPr>
                <p:cNvPr id="8" name="Rectangle: Rounded Corners 7">
                  <a:extLst>
                    <a:ext uri="{FF2B5EF4-FFF2-40B4-BE49-F238E27FC236}">
                      <a16:creationId xmlns:a16="http://schemas.microsoft.com/office/drawing/2014/main" id="{2AFC37D7-4690-A735-5521-B330D0C7E728}"/>
                    </a:ext>
                  </a:extLst>
                </p:cNvPr>
                <p:cNvSpPr/>
                <p:nvPr/>
              </p:nvSpPr>
              <p:spPr>
                <a:xfrm rot="5400000">
                  <a:off x="5282692" y="2284260"/>
                  <a:ext cx="520861" cy="2289482"/>
                </a:xfrm>
                <a:prstGeom prst="roundRect">
                  <a:avLst>
                    <a:gd name="adj" fmla="val 10271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1EF79D2-0D7D-1EF8-6585-B04BC3191837}"/>
                    </a:ext>
                  </a:extLst>
                </p:cNvPr>
                <p:cNvSpPr txBox="1"/>
                <p:nvPr/>
              </p:nvSpPr>
              <p:spPr>
                <a:xfrm>
                  <a:off x="4463521" y="3298125"/>
                  <a:ext cx="2173082" cy="369332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dirty="0">
                      <a:solidFill>
                        <a:schemeClr val="bg1"/>
                      </a:solidFill>
                      <a:latin typeface="Poppins Medium" panose="00000600000000000000" pitchFamily="50" charset="0"/>
                      <a:cs typeface="Poppins Medium" panose="00000600000000000000" pitchFamily="50" charset="0"/>
                    </a:rPr>
                    <a:t>REGULAR</a:t>
                  </a:r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9D187B32-DCF9-174D-DBE0-6FC95E3FC8EA}"/>
                  </a:ext>
                </a:extLst>
              </p:cNvPr>
              <p:cNvGrpSpPr/>
              <p:nvPr/>
            </p:nvGrpSpPr>
            <p:grpSpPr>
              <a:xfrm>
                <a:off x="1393653" y="1694725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DEB3F0B0-915E-8FEE-05CC-F3876BF22C00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3F9B25A5-1359-E39A-48B9-A4C835E0C58A}"/>
                    </a:ext>
                  </a:extLst>
                </p:cNvPr>
                <p:cNvSpPr txBox="1"/>
                <p:nvPr/>
              </p:nvSpPr>
              <p:spPr>
                <a:xfrm>
                  <a:off x="1967460" y="1901250"/>
                  <a:ext cx="1920240" cy="74490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Transfers value between wallets or ad dresses.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BFC974C1-D3B5-7395-EA81-8CC449D629C8}"/>
                  </a:ext>
                </a:extLst>
              </p:cNvPr>
              <p:cNvGrpSpPr/>
              <p:nvPr/>
            </p:nvGrpSpPr>
            <p:grpSpPr>
              <a:xfrm>
                <a:off x="3519632" y="1712714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4F1671DE-363B-0E5A-B8AE-22590E1F74D2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890E37BE-147F-6E03-4770-7362748B2309}"/>
                    </a:ext>
                  </a:extLst>
                </p:cNvPr>
                <p:cNvSpPr txBox="1"/>
                <p:nvPr/>
              </p:nvSpPr>
              <p:spPr>
                <a:xfrm>
                  <a:off x="1967460" y="1853951"/>
                  <a:ext cx="1920240" cy="962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Requires at least one input from a previous transaction.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20579D96-E22F-5A3B-D6BB-D3E7ECEA4EDF}"/>
                  </a:ext>
                </a:extLst>
              </p:cNvPr>
              <p:cNvGrpSpPr/>
              <p:nvPr/>
            </p:nvGrpSpPr>
            <p:grpSpPr>
              <a:xfrm>
                <a:off x="5639587" y="1708073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42" name="Rectangle: Rounded Corners 41">
                  <a:extLst>
                    <a:ext uri="{FF2B5EF4-FFF2-40B4-BE49-F238E27FC236}">
                      <a16:creationId xmlns:a16="http://schemas.microsoft.com/office/drawing/2014/main" id="{1793B698-AE75-B9EA-3805-238F2594D9EE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D3C886F1-D2EA-F1FF-2066-299ED089665F}"/>
                    </a:ext>
                  </a:extLst>
                </p:cNvPr>
                <p:cNvSpPr txBox="1"/>
                <p:nvPr/>
              </p:nvSpPr>
              <p:spPr>
                <a:xfrm>
                  <a:off x="1969614" y="1890458"/>
                  <a:ext cx="1920240" cy="7386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Must be verified by the network before inclusion.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F7844367-BD29-3857-2F90-7692E60E9841}"/>
                  </a:ext>
                </a:extLst>
              </p:cNvPr>
              <p:cNvGrpSpPr/>
              <p:nvPr/>
            </p:nvGrpSpPr>
            <p:grpSpPr>
              <a:xfrm>
                <a:off x="9879497" y="1694725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45" name="Rectangle: Rounded Corners 44">
                  <a:extLst>
                    <a:ext uri="{FF2B5EF4-FFF2-40B4-BE49-F238E27FC236}">
                      <a16:creationId xmlns:a16="http://schemas.microsoft.com/office/drawing/2014/main" id="{D05F92DB-2EBE-E26D-19CC-32E889C4A0CD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4CB2EA6E-2C8F-C979-C666-5F9074017C83}"/>
                    </a:ext>
                  </a:extLst>
                </p:cNvPr>
                <p:cNvSpPr txBox="1"/>
                <p:nvPr/>
              </p:nvSpPr>
              <p:spPr>
                <a:xfrm>
                  <a:off x="1967460" y="1853722"/>
                  <a:ext cx="1920240" cy="962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Sending funds between wallets, trading cryptocurrencies.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4C8A5BB8-E701-CB8D-9780-9E6BD5F47F61}"/>
                  </a:ext>
                </a:extLst>
              </p:cNvPr>
              <p:cNvGrpSpPr/>
              <p:nvPr/>
            </p:nvGrpSpPr>
            <p:grpSpPr>
              <a:xfrm>
                <a:off x="7759542" y="1708073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48" name="Rectangle: Rounded Corners 47">
                  <a:extLst>
                    <a:ext uri="{FF2B5EF4-FFF2-40B4-BE49-F238E27FC236}">
                      <a16:creationId xmlns:a16="http://schemas.microsoft.com/office/drawing/2014/main" id="{8AB17BD3-676D-4C37-5E93-C970D4FB7B2C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3BEDD998-9B5B-B2BB-4324-84DC1325C272}"/>
                    </a:ext>
                  </a:extLst>
                </p:cNvPr>
                <p:cNvSpPr txBox="1"/>
                <p:nvPr/>
              </p:nvSpPr>
              <p:spPr>
                <a:xfrm>
                  <a:off x="2028226" y="1887789"/>
                  <a:ext cx="1920240" cy="96217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Involves two or more parties: sender and receiver(s).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C72F83E0-A826-E9E0-447A-81A3A6298006}"/>
                </a:ext>
              </a:extLst>
            </p:cNvPr>
            <p:cNvGrpSpPr/>
            <p:nvPr/>
          </p:nvGrpSpPr>
          <p:grpSpPr>
            <a:xfrm>
              <a:off x="592997" y="5125829"/>
              <a:ext cx="11295614" cy="1355064"/>
              <a:chOff x="592997" y="5125829"/>
              <a:chExt cx="11295614" cy="1355064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E6DFA0A1-07A5-F6EF-E5DC-64BB8306B2E0}"/>
                  </a:ext>
                </a:extLst>
              </p:cNvPr>
              <p:cNvGrpSpPr/>
              <p:nvPr/>
            </p:nvGrpSpPr>
            <p:grpSpPr>
              <a:xfrm rot="16200000">
                <a:off x="175896" y="5542930"/>
                <a:ext cx="1355064" cy="520861"/>
                <a:chOff x="4398382" y="3168570"/>
                <a:chExt cx="2303359" cy="520861"/>
              </a:xfrm>
              <a:solidFill>
                <a:srgbClr val="2DCE89"/>
              </a:solidFill>
            </p:grpSpPr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5522D66C-41B5-0E1F-D2A4-140C91C043FA}"/>
                    </a:ext>
                  </a:extLst>
                </p:cNvPr>
                <p:cNvSpPr/>
                <p:nvPr/>
              </p:nvSpPr>
              <p:spPr>
                <a:xfrm rot="5400000">
                  <a:off x="5289631" y="2277321"/>
                  <a:ext cx="520861" cy="2303359"/>
                </a:xfrm>
                <a:prstGeom prst="roundRect">
                  <a:avLst>
                    <a:gd name="adj" fmla="val 10271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84F24108-EA51-C148-EF13-074A1E2D7218}"/>
                    </a:ext>
                  </a:extLst>
                </p:cNvPr>
                <p:cNvSpPr txBox="1"/>
                <p:nvPr/>
              </p:nvSpPr>
              <p:spPr>
                <a:xfrm>
                  <a:off x="4463520" y="3276608"/>
                  <a:ext cx="2173082" cy="369332"/>
                </a:xfrm>
                <a:prstGeom prst="rect">
                  <a:avLst/>
                </a:prstGeom>
                <a:grp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dirty="0">
                      <a:solidFill>
                        <a:schemeClr val="bg1"/>
                      </a:solidFill>
                      <a:latin typeface="Poppins Medium" panose="00000600000000000000" pitchFamily="50" charset="0"/>
                      <a:cs typeface="Poppins Medium" panose="00000600000000000000" pitchFamily="50" charset="0"/>
                    </a:rPr>
                    <a:t>ASPECTS</a:t>
                  </a:r>
                </a:p>
              </p:txBody>
            </p: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81610FC1-D68A-3735-2C45-C91F88E778EC}"/>
                  </a:ext>
                </a:extLst>
              </p:cNvPr>
              <p:cNvGrpSpPr/>
              <p:nvPr/>
            </p:nvGrpSpPr>
            <p:grpSpPr>
              <a:xfrm>
                <a:off x="1393654" y="5132399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51" name="Rectangle: Rounded Corners 50">
                  <a:extLst>
                    <a:ext uri="{FF2B5EF4-FFF2-40B4-BE49-F238E27FC236}">
                      <a16:creationId xmlns:a16="http://schemas.microsoft.com/office/drawing/2014/main" id="{A3B635E8-719E-12DE-A74D-5AFFD1F56671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1DA6467C-C73E-BEFD-C9FD-7548790B3617}"/>
                    </a:ext>
                  </a:extLst>
                </p:cNvPr>
                <p:cNvSpPr txBox="1"/>
                <p:nvPr/>
              </p:nvSpPr>
              <p:spPr>
                <a:xfrm>
                  <a:off x="1951148" y="2118062"/>
                  <a:ext cx="1920240" cy="31037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Purpose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778D8382-10E0-E4DE-AEAB-AEC79AC33A59}"/>
                  </a:ext>
                </a:extLst>
              </p:cNvPr>
              <p:cNvGrpSpPr/>
              <p:nvPr/>
            </p:nvGrpSpPr>
            <p:grpSpPr>
              <a:xfrm>
                <a:off x="3519633" y="5150388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54" name="Rectangle: Rounded Corners 53">
                  <a:extLst>
                    <a:ext uri="{FF2B5EF4-FFF2-40B4-BE49-F238E27FC236}">
                      <a16:creationId xmlns:a16="http://schemas.microsoft.com/office/drawing/2014/main" id="{EB3BCE33-1D58-E7FF-0BA3-0BB62B2768AB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FB22299F-75BA-F0D8-91EA-1229738818CD}"/>
                    </a:ext>
                  </a:extLst>
                </p:cNvPr>
                <p:cNvSpPr txBox="1"/>
                <p:nvPr/>
              </p:nvSpPr>
              <p:spPr>
                <a:xfrm>
                  <a:off x="1944632" y="2099921"/>
                  <a:ext cx="1920240" cy="31037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Input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D4484D8F-2EBE-AF3F-6442-E3647F818D8B}"/>
                  </a:ext>
                </a:extLst>
              </p:cNvPr>
              <p:cNvGrpSpPr/>
              <p:nvPr/>
            </p:nvGrpSpPr>
            <p:grpSpPr>
              <a:xfrm>
                <a:off x="5639588" y="5145747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57" name="Rectangle: Rounded Corners 56">
                  <a:extLst>
                    <a:ext uri="{FF2B5EF4-FFF2-40B4-BE49-F238E27FC236}">
                      <a16:creationId xmlns:a16="http://schemas.microsoft.com/office/drawing/2014/main" id="{241D4F70-0265-3129-C4C8-D6FECBFF9DE4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35F78283-AB57-A6C2-CF76-54199049C36E}"/>
                    </a:ext>
                  </a:extLst>
                </p:cNvPr>
                <p:cNvSpPr txBox="1"/>
                <p:nvPr/>
              </p:nvSpPr>
              <p:spPr>
                <a:xfrm>
                  <a:off x="1881082" y="2099079"/>
                  <a:ext cx="1920240" cy="31037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Validation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34F14D65-9FC1-1A3B-58E2-B59AD54773AE}"/>
                  </a:ext>
                </a:extLst>
              </p:cNvPr>
              <p:cNvGrpSpPr/>
              <p:nvPr/>
            </p:nvGrpSpPr>
            <p:grpSpPr>
              <a:xfrm>
                <a:off x="9879498" y="5132399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60" name="Rectangle: Rounded Corners 59">
                  <a:extLst>
                    <a:ext uri="{FF2B5EF4-FFF2-40B4-BE49-F238E27FC236}">
                      <a16:creationId xmlns:a16="http://schemas.microsoft.com/office/drawing/2014/main" id="{9CA61807-60ED-D6A4-11F2-A929D1212736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2146947F-065B-6197-0469-C233991B79B3}"/>
                    </a:ext>
                  </a:extLst>
                </p:cNvPr>
                <p:cNvSpPr txBox="1"/>
                <p:nvPr/>
              </p:nvSpPr>
              <p:spPr>
                <a:xfrm>
                  <a:off x="1941951" y="2112539"/>
                  <a:ext cx="1920240" cy="31037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Example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2DC2E7C2-F7F4-F8E5-1D4A-4B37C0A47FFA}"/>
                  </a:ext>
                </a:extLst>
              </p:cNvPr>
              <p:cNvGrpSpPr/>
              <p:nvPr/>
            </p:nvGrpSpPr>
            <p:grpSpPr>
              <a:xfrm>
                <a:off x="7759543" y="5145747"/>
                <a:ext cx="2009113" cy="1312102"/>
                <a:chOff x="1843144" y="1673212"/>
                <a:chExt cx="2173044" cy="1323190"/>
              </a:xfrm>
            </p:grpSpPr>
            <p:sp>
              <p:nvSpPr>
                <p:cNvPr id="63" name="Rectangle: Rounded Corners 62">
                  <a:extLst>
                    <a:ext uri="{FF2B5EF4-FFF2-40B4-BE49-F238E27FC236}">
                      <a16:creationId xmlns:a16="http://schemas.microsoft.com/office/drawing/2014/main" id="{63354C04-E64D-51A0-9912-2098A6EF0B17}"/>
                    </a:ext>
                  </a:extLst>
                </p:cNvPr>
                <p:cNvSpPr/>
                <p:nvPr/>
              </p:nvSpPr>
              <p:spPr>
                <a:xfrm>
                  <a:off x="1843144" y="1673212"/>
                  <a:ext cx="2173044" cy="1323190"/>
                </a:xfrm>
                <a:prstGeom prst="roundRect">
                  <a:avLst>
                    <a:gd name="adj" fmla="val 4190"/>
                  </a:avLst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>
                    <a:solidFill>
                      <a:srgbClr val="3D348B"/>
                    </a:solidFill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169D2C06-B3CE-25DB-0630-83645196426C}"/>
                    </a:ext>
                  </a:extLst>
                </p:cNvPr>
                <p:cNvSpPr txBox="1"/>
                <p:nvPr/>
              </p:nvSpPr>
              <p:spPr>
                <a:xfrm>
                  <a:off x="1967459" y="2057525"/>
                  <a:ext cx="1920240" cy="52764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400" dirty="0">
                      <a:solidFill>
                        <a:srgbClr val="3D348B"/>
                      </a:solidFill>
                      <a:latin typeface="Montserrat" pitchFamily="2" charset="0"/>
                    </a:rPr>
                    <a:t>Number of parties</a:t>
                  </a:r>
                  <a:endParaRPr lang="en-IN" sz="1400" dirty="0">
                    <a:solidFill>
                      <a:srgbClr val="3D348B"/>
                    </a:solidFill>
                    <a:latin typeface="Montserrat" pitchFamily="2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438449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8DDA6-5240-CA92-710B-5482D9517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B0AE847D-E76C-50B5-5BCF-5044700A98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30" b="7730"/>
          <a:stretch/>
        </p:blipFill>
        <p:spPr/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2E8031-ACF9-4EB7-90E3-E280301FADF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4000">
                <a:srgbClr val="2C284E">
                  <a:alpha val="94000"/>
                </a:srgbClr>
              </a:gs>
              <a:gs pos="30000">
                <a:srgbClr val="423B81">
                  <a:alpha val="93725"/>
                </a:srgbClr>
              </a:gs>
              <a:gs pos="0">
                <a:srgbClr val="4A428D">
                  <a:alpha val="94000"/>
                </a:srgbClr>
              </a:gs>
              <a:gs pos="100000">
                <a:srgbClr val="282828">
                  <a:alpha val="93725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ED6401-1F0F-0334-818B-E6323F85B650}"/>
              </a:ext>
            </a:extLst>
          </p:cNvPr>
          <p:cNvSpPr/>
          <p:nvPr/>
        </p:nvSpPr>
        <p:spPr>
          <a:xfrm rot="16200000">
            <a:off x="-1944212" y="1843950"/>
            <a:ext cx="6375463" cy="3170099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0" b="1" cap="none" spc="50" dirty="0">
                <a:ln w="0">
                  <a:solidFill>
                    <a:schemeClr val="bg1"/>
                  </a:solidFill>
                </a:ln>
                <a:noFill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Gilmer Medium" panose="000007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089419-D56D-5530-C760-07FB0A3A70EC}"/>
              </a:ext>
            </a:extLst>
          </p:cNvPr>
          <p:cNvSpPr txBox="1"/>
          <p:nvPr/>
        </p:nvSpPr>
        <p:spPr>
          <a:xfrm>
            <a:off x="4328160" y="1889760"/>
            <a:ext cx="42214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Gilmer Bold" panose="00000800000000000000" pitchFamily="50" charset="0"/>
              </a:rPr>
              <a:t>Thank You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C53851-446D-85A2-B112-2FD4FA03DA1A}"/>
              </a:ext>
            </a:extLst>
          </p:cNvPr>
          <p:cNvSpPr/>
          <p:nvPr/>
        </p:nvSpPr>
        <p:spPr>
          <a:xfrm>
            <a:off x="4543873" y="2916556"/>
            <a:ext cx="5776857" cy="36000"/>
          </a:xfrm>
          <a:prstGeom prst="rect">
            <a:avLst/>
          </a:prstGeom>
          <a:solidFill>
            <a:srgbClr val="7779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E439A5-3E03-58BB-565E-8FDD4C7F248E}"/>
              </a:ext>
            </a:extLst>
          </p:cNvPr>
          <p:cNvSpPr txBox="1"/>
          <p:nvPr/>
        </p:nvSpPr>
        <p:spPr>
          <a:xfrm>
            <a:off x="9484360" y="5873710"/>
            <a:ext cx="30581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2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BATCH 2</a:t>
            </a:r>
          </a:p>
          <a:p>
            <a:r>
              <a:rPr lang="en-IN" sz="2000" dirty="0">
                <a:solidFill>
                  <a:schemeClr val="bg2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CYBER SECURITY</a:t>
            </a:r>
          </a:p>
          <a:p>
            <a:r>
              <a:rPr lang="en-IN" sz="2000" dirty="0">
                <a:solidFill>
                  <a:schemeClr val="bg2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III ACSE</a:t>
            </a:r>
          </a:p>
        </p:txBody>
      </p:sp>
    </p:spTree>
    <p:extLst>
      <p:ext uri="{BB962C8B-B14F-4D97-AF65-F5344CB8AC3E}">
        <p14:creationId xmlns:p14="http://schemas.microsoft.com/office/powerpoint/2010/main" val="618769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553</Words>
  <Application>Microsoft Office PowerPoint</Application>
  <PresentationFormat>Widescreen</PresentationFormat>
  <Paragraphs>101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24" baseType="lpstr">
      <vt:lpstr>Aharoni</vt:lpstr>
      <vt:lpstr>Aptos</vt:lpstr>
      <vt:lpstr>Aptos Display</vt:lpstr>
      <vt:lpstr>Arial</vt:lpstr>
      <vt:lpstr>Circular Spotify Tx T Med</vt:lpstr>
      <vt:lpstr>Gill Sans Nova</vt:lpstr>
      <vt:lpstr>Gilmer Bold</vt:lpstr>
      <vt:lpstr>Gilmer Medium</vt:lpstr>
      <vt:lpstr>Kamerik 105 Cyrillic</vt:lpstr>
      <vt:lpstr>Montserrat</vt:lpstr>
      <vt:lpstr>Montserrat Black</vt:lpstr>
      <vt:lpstr>Open Sans</vt:lpstr>
      <vt:lpstr>Poppins</vt:lpstr>
      <vt:lpstr>Poppins Light</vt:lpstr>
      <vt:lpstr>Poppins Medium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Mr. Y.V. Pranay Kumar</dc:creator>
  <cp:lastModifiedBy>Mr. Y.V. Pranay Kumar</cp:lastModifiedBy>
  <cp:revision>8</cp:revision>
  <dcterms:created xsi:type="dcterms:W3CDTF">2024-02-29T08:49:13Z</dcterms:created>
  <dcterms:modified xsi:type="dcterms:W3CDTF">2024-05-05T12:34:12Z</dcterms:modified>
</cp:coreProperties>
</file>

<file path=docProps/thumbnail.jpeg>
</file>